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EFCO Brookshire" panose="020B0604020202020204" charset="0"/>
      <p:regular r:id="rId22"/>
    </p:embeddedFont>
    <p:embeddedFont>
      <p:font typeface="Glacial Indifference" panose="020B0604020202020204" charset="0"/>
      <p:regular r:id="rId23"/>
    </p:embeddedFont>
    <p:embeddedFont>
      <p:font typeface="Glacial Indifference Bold" panose="020B0604020202020204" charset="0"/>
      <p:regular r:id="rId24"/>
    </p:embeddedFont>
    <p:embeddedFont>
      <p:font typeface="Tropika"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2" d="100"/>
          <a:sy n="52" d="100"/>
        </p:scale>
        <p:origin x="850" y="-2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19.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2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9.png"/><Relationship Id="rId10" Type="http://schemas.openxmlformats.org/officeDocument/2006/relationships/image" Target="../media/image16.svg"/><Relationship Id="rId4" Type="http://schemas.openxmlformats.org/officeDocument/2006/relationships/image" Target="../media/image8.svg"/><Relationship Id="rId9" Type="http://schemas.openxmlformats.org/officeDocument/2006/relationships/image" Target="../media/image15.png"/><Relationship Id="rId14"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25.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24.svg"/><Relationship Id="rId17" Type="http://schemas.openxmlformats.org/officeDocument/2006/relationships/image" Target="../media/image21.png"/><Relationship Id="rId2" Type="http://schemas.openxmlformats.org/officeDocument/2006/relationships/image" Target="../media/image1.jpe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3.png"/><Relationship Id="rId5" Type="http://schemas.openxmlformats.org/officeDocument/2006/relationships/image" Target="../media/image19.png"/><Relationship Id="rId15" Type="http://schemas.openxmlformats.org/officeDocument/2006/relationships/image" Target="../media/image17.png"/><Relationship Id="rId10" Type="http://schemas.openxmlformats.org/officeDocument/2006/relationships/image" Target="../media/image16.svg"/><Relationship Id="rId4" Type="http://schemas.openxmlformats.org/officeDocument/2006/relationships/image" Target="../media/image8.svg"/><Relationship Id="rId9" Type="http://schemas.openxmlformats.org/officeDocument/2006/relationships/image" Target="../media/image15.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27.png"/><Relationship Id="rId12" Type="http://schemas.openxmlformats.org/officeDocument/2006/relationships/image" Target="../media/image2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30.svg"/><Relationship Id="rId4" Type="http://schemas.openxmlformats.org/officeDocument/2006/relationships/image" Target="../media/image20.svg"/><Relationship Id="rId9" Type="http://schemas.openxmlformats.org/officeDocument/2006/relationships/image" Target="../media/image29.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3762596" y="1762028"/>
            <a:ext cx="10762807" cy="7003216"/>
          </a:xfrm>
          <a:custGeom>
            <a:avLst/>
            <a:gdLst/>
            <a:ahLst/>
            <a:cxnLst/>
            <a:rect l="l" t="t" r="r" b="b"/>
            <a:pathLst>
              <a:path w="10762807" h="7003216">
                <a:moveTo>
                  <a:pt x="0" y="0"/>
                </a:moveTo>
                <a:lnTo>
                  <a:pt x="10762808" y="0"/>
                </a:lnTo>
                <a:lnTo>
                  <a:pt x="10762808" y="7003217"/>
                </a:lnTo>
                <a:lnTo>
                  <a:pt x="0" y="7003217"/>
                </a:lnTo>
                <a:lnTo>
                  <a:pt x="0" y="0"/>
                </a:lnTo>
                <a:close/>
              </a:path>
            </a:pathLst>
          </a:custGeom>
          <a:blipFill>
            <a:blip r:embed="rId3"/>
            <a:stretch>
              <a:fillRect l="-10898" t="-3430" r="-148784"/>
            </a:stretch>
          </a:blipFill>
        </p:spPr>
        <p:txBody>
          <a:bodyPr/>
          <a:lstStyle/>
          <a:p>
            <a:endParaRPr lang="en-US"/>
          </a:p>
        </p:txBody>
      </p:sp>
      <p:sp>
        <p:nvSpPr>
          <p:cNvPr id="4" name="Freeform 4"/>
          <p:cNvSpPr/>
          <p:nvPr/>
        </p:nvSpPr>
        <p:spPr>
          <a:xfrm rot="1191830">
            <a:off x="11675986" y="722260"/>
            <a:ext cx="4159074" cy="2079537"/>
          </a:xfrm>
          <a:custGeom>
            <a:avLst/>
            <a:gdLst/>
            <a:ahLst/>
            <a:cxnLst/>
            <a:rect l="l" t="t" r="r" b="b"/>
            <a:pathLst>
              <a:path w="4159074" h="2079537">
                <a:moveTo>
                  <a:pt x="0" y="0"/>
                </a:moveTo>
                <a:lnTo>
                  <a:pt x="4159074" y="0"/>
                </a:lnTo>
                <a:lnTo>
                  <a:pt x="4159074" y="2079537"/>
                </a:lnTo>
                <a:lnTo>
                  <a:pt x="0" y="2079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195158">
            <a:off x="3465100" y="5755447"/>
            <a:ext cx="2796616" cy="2681255"/>
          </a:xfrm>
          <a:custGeom>
            <a:avLst/>
            <a:gdLst/>
            <a:ahLst/>
            <a:cxnLst/>
            <a:rect l="l" t="t" r="r" b="b"/>
            <a:pathLst>
              <a:path w="2796616" h="2681255">
                <a:moveTo>
                  <a:pt x="0" y="0"/>
                </a:moveTo>
                <a:lnTo>
                  <a:pt x="2796616" y="0"/>
                </a:lnTo>
                <a:lnTo>
                  <a:pt x="2796616" y="2681255"/>
                </a:lnTo>
                <a:lnTo>
                  <a:pt x="0" y="2681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430103" y="3155720"/>
            <a:ext cx="3442043" cy="1987780"/>
          </a:xfrm>
          <a:custGeom>
            <a:avLst/>
            <a:gdLst/>
            <a:ahLst/>
            <a:cxnLst/>
            <a:rect l="l" t="t" r="r" b="b"/>
            <a:pathLst>
              <a:path w="3442043" h="1987780">
                <a:moveTo>
                  <a:pt x="0" y="0"/>
                </a:moveTo>
                <a:lnTo>
                  <a:pt x="3442043" y="0"/>
                </a:lnTo>
                <a:lnTo>
                  <a:pt x="3442043" y="1987780"/>
                </a:lnTo>
                <a:lnTo>
                  <a:pt x="0" y="19877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7124389" y="3821215"/>
            <a:ext cx="2327222" cy="2644571"/>
          </a:xfrm>
          <a:custGeom>
            <a:avLst/>
            <a:gdLst/>
            <a:ahLst/>
            <a:cxnLst/>
            <a:rect l="l" t="t" r="r" b="b"/>
            <a:pathLst>
              <a:path w="2327222" h="2644571">
                <a:moveTo>
                  <a:pt x="0" y="0"/>
                </a:moveTo>
                <a:lnTo>
                  <a:pt x="2327222" y="0"/>
                </a:lnTo>
                <a:lnTo>
                  <a:pt x="2327222" y="2644570"/>
                </a:lnTo>
                <a:lnTo>
                  <a:pt x="0" y="26445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14385453" y="7372379"/>
            <a:ext cx="5233450" cy="4114800"/>
          </a:xfrm>
          <a:custGeom>
            <a:avLst/>
            <a:gdLst/>
            <a:ahLst/>
            <a:cxnLst/>
            <a:rect l="l" t="t" r="r" b="b"/>
            <a:pathLst>
              <a:path w="5233450" h="4114800">
                <a:moveTo>
                  <a:pt x="0" y="0"/>
                </a:moveTo>
                <a:lnTo>
                  <a:pt x="5233450" y="0"/>
                </a:lnTo>
                <a:lnTo>
                  <a:pt x="523345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781626" y="-1449824"/>
            <a:ext cx="5233450" cy="4114800"/>
          </a:xfrm>
          <a:custGeom>
            <a:avLst/>
            <a:gdLst/>
            <a:ahLst/>
            <a:cxnLst/>
            <a:rect l="l" t="t" r="r" b="b"/>
            <a:pathLst>
              <a:path w="5233450" h="4114800">
                <a:moveTo>
                  <a:pt x="0" y="0"/>
                </a:moveTo>
                <a:lnTo>
                  <a:pt x="5233450" y="0"/>
                </a:lnTo>
                <a:lnTo>
                  <a:pt x="523345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14385453" y="-643237"/>
            <a:ext cx="5007555" cy="2829269"/>
          </a:xfrm>
          <a:custGeom>
            <a:avLst/>
            <a:gdLst/>
            <a:ahLst/>
            <a:cxnLst/>
            <a:rect l="l" t="t" r="r" b="b"/>
            <a:pathLst>
              <a:path w="5007555" h="2829269">
                <a:moveTo>
                  <a:pt x="0" y="0"/>
                </a:moveTo>
                <a:lnTo>
                  <a:pt x="5007555" y="0"/>
                </a:lnTo>
                <a:lnTo>
                  <a:pt x="5007555" y="2829269"/>
                </a:lnTo>
                <a:lnTo>
                  <a:pt x="0" y="28292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a:off x="-1648181" y="7716340"/>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2" name="Freeform 12"/>
          <p:cNvSpPr/>
          <p:nvPr/>
        </p:nvSpPr>
        <p:spPr>
          <a:xfrm>
            <a:off x="3827557" y="1762028"/>
            <a:ext cx="1248535" cy="1248535"/>
          </a:xfrm>
          <a:custGeom>
            <a:avLst/>
            <a:gdLst/>
            <a:ahLst/>
            <a:cxnLst/>
            <a:rect l="l" t="t" r="r" b="b"/>
            <a:pathLst>
              <a:path w="1248535" h="1248535">
                <a:moveTo>
                  <a:pt x="0" y="0"/>
                </a:moveTo>
                <a:lnTo>
                  <a:pt x="1248535" y="0"/>
                </a:lnTo>
                <a:lnTo>
                  <a:pt x="1248535" y="1248536"/>
                </a:lnTo>
                <a:lnTo>
                  <a:pt x="0" y="124853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3" name="TextBox 13"/>
          <p:cNvSpPr txBox="1"/>
          <p:nvPr/>
        </p:nvSpPr>
        <p:spPr>
          <a:xfrm>
            <a:off x="4842370" y="3627506"/>
            <a:ext cx="8603259" cy="1156967"/>
          </a:xfrm>
          <a:prstGeom prst="rect">
            <a:avLst/>
          </a:prstGeom>
        </p:spPr>
        <p:txBody>
          <a:bodyPr lIns="0" tIns="0" rIns="0" bIns="0" rtlCol="0" anchor="t">
            <a:spAutoFit/>
          </a:bodyPr>
          <a:lstStyle/>
          <a:p>
            <a:pPr marL="0" lvl="1" indent="0" algn="ctr">
              <a:lnSpc>
                <a:spcPts val="8799"/>
              </a:lnSpc>
            </a:pPr>
            <a:r>
              <a:rPr lang="en-US" sz="8799">
                <a:solidFill>
                  <a:srgbClr val="537B66"/>
                </a:solidFill>
                <a:latin typeface="Tropika"/>
              </a:rPr>
              <a:t>Airbnb Listings Data</a:t>
            </a:r>
          </a:p>
        </p:txBody>
      </p:sp>
      <p:sp>
        <p:nvSpPr>
          <p:cNvPr id="14" name="TextBox 14"/>
          <p:cNvSpPr txBox="1"/>
          <p:nvPr/>
        </p:nvSpPr>
        <p:spPr>
          <a:xfrm>
            <a:off x="7670996" y="6276160"/>
            <a:ext cx="6790657" cy="1440180"/>
          </a:xfrm>
          <a:prstGeom prst="rect">
            <a:avLst/>
          </a:prstGeom>
        </p:spPr>
        <p:txBody>
          <a:bodyPr lIns="0" tIns="0" rIns="0" bIns="0" rtlCol="0" anchor="t">
            <a:spAutoFit/>
          </a:bodyPr>
          <a:lstStyle/>
          <a:p>
            <a:pPr algn="ctr">
              <a:lnSpc>
                <a:spcPts val="3780"/>
              </a:lnSpc>
            </a:pPr>
            <a:r>
              <a:rPr lang="en-US" sz="3600" spc="151">
                <a:solidFill>
                  <a:srgbClr val="537B66"/>
                </a:solidFill>
                <a:latin typeface="Glacial Indifference Bold"/>
              </a:rPr>
              <a:t>Presented By: </a:t>
            </a:r>
          </a:p>
          <a:p>
            <a:pPr algn="ctr">
              <a:lnSpc>
                <a:spcPts val="3780"/>
              </a:lnSpc>
            </a:pPr>
            <a:r>
              <a:rPr lang="en-US" sz="3600" spc="151">
                <a:solidFill>
                  <a:srgbClr val="537B66"/>
                </a:solidFill>
                <a:latin typeface="Glacial Indifference"/>
              </a:rPr>
              <a:t>Ramisa Hassan</a:t>
            </a:r>
          </a:p>
          <a:p>
            <a:pPr marL="0" lvl="0" indent="0" algn="ctr">
              <a:lnSpc>
                <a:spcPts val="3780"/>
              </a:lnSpc>
              <a:spcBef>
                <a:spcPct val="0"/>
              </a:spcBef>
            </a:pPr>
            <a:r>
              <a:rPr lang="en-US" sz="3600" spc="151">
                <a:solidFill>
                  <a:srgbClr val="537B66"/>
                </a:solidFill>
                <a:latin typeface="Glacial Indifference"/>
              </a:rPr>
              <a:t>CIS512: Intro to Data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1956823" y="2060835"/>
            <a:ext cx="14355876" cy="6157405"/>
          </a:xfrm>
          <a:custGeom>
            <a:avLst/>
            <a:gdLst/>
            <a:ahLst/>
            <a:cxnLst/>
            <a:rect l="l" t="t" r="r" b="b"/>
            <a:pathLst>
              <a:path w="14355876" h="6157405">
                <a:moveTo>
                  <a:pt x="0" y="0"/>
                </a:moveTo>
                <a:lnTo>
                  <a:pt x="14355876" y="0"/>
                </a:lnTo>
                <a:lnTo>
                  <a:pt x="14355876" y="6157405"/>
                </a:lnTo>
                <a:lnTo>
                  <a:pt x="0" y="615740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68854" y="788353"/>
            <a:ext cx="11978230" cy="575944"/>
          </a:xfrm>
          <a:prstGeom prst="rect">
            <a:avLst/>
          </a:prstGeom>
        </p:spPr>
        <p:txBody>
          <a:bodyPr lIns="0" tIns="0" rIns="0" bIns="0" rtlCol="0" anchor="t">
            <a:spAutoFit/>
          </a:bodyPr>
          <a:lstStyle/>
          <a:p>
            <a:pPr marL="0" lvl="1" indent="0" algn="ctr">
              <a:lnSpc>
                <a:spcPts val="4299"/>
              </a:lnSpc>
              <a:spcBef>
                <a:spcPct val="0"/>
              </a:spcBef>
            </a:pPr>
            <a:r>
              <a:rPr lang="en-US" sz="4299">
                <a:solidFill>
                  <a:srgbClr val="537B66"/>
                </a:solidFill>
                <a:latin typeface="Glacial Indifference Bold"/>
              </a:rPr>
              <a:t>Influence of Hosting Features on Average Price</a:t>
            </a:r>
          </a:p>
        </p:txBody>
      </p:sp>
      <p:sp>
        <p:nvSpPr>
          <p:cNvPr id="5" name="TextBox 5"/>
          <p:cNvSpPr txBox="1"/>
          <p:nvPr/>
        </p:nvSpPr>
        <p:spPr>
          <a:xfrm>
            <a:off x="17137680" y="9684347"/>
            <a:ext cx="899636" cy="323215"/>
          </a:xfrm>
          <a:prstGeom prst="rect">
            <a:avLst/>
          </a:prstGeom>
        </p:spPr>
        <p:txBody>
          <a:bodyPr lIns="0" tIns="0" rIns="0" bIns="0" rtlCol="0" anchor="t">
            <a:spAutoFit/>
          </a:bodyPr>
          <a:lstStyle/>
          <a:p>
            <a:pPr algn="ctr">
              <a:lnSpc>
                <a:spcPts val="2659"/>
              </a:lnSpc>
              <a:spcBef>
                <a:spcPct val="0"/>
              </a:spcBef>
            </a:pPr>
            <a:r>
              <a:rPr lang="en-US" sz="1899" spc="60">
                <a:solidFill>
                  <a:srgbClr val="537B66"/>
                </a:solidFill>
                <a:latin typeface="Glacial Indifference Bold"/>
              </a:rPr>
              <a:t>Page 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4024740" y="2004684"/>
            <a:ext cx="11144837" cy="6833331"/>
          </a:xfrm>
          <a:custGeom>
            <a:avLst/>
            <a:gdLst/>
            <a:ahLst/>
            <a:cxnLst/>
            <a:rect l="l" t="t" r="r" b="b"/>
            <a:pathLst>
              <a:path w="11144837" h="6833331">
                <a:moveTo>
                  <a:pt x="0" y="0"/>
                </a:moveTo>
                <a:lnTo>
                  <a:pt x="11144837" y="0"/>
                </a:lnTo>
                <a:lnTo>
                  <a:pt x="11144837" y="6833330"/>
                </a:lnTo>
                <a:lnTo>
                  <a:pt x="0" y="683333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68854" y="788353"/>
            <a:ext cx="11978230" cy="575944"/>
          </a:xfrm>
          <a:prstGeom prst="rect">
            <a:avLst/>
          </a:prstGeom>
        </p:spPr>
        <p:txBody>
          <a:bodyPr lIns="0" tIns="0" rIns="0" bIns="0" rtlCol="0" anchor="t">
            <a:spAutoFit/>
          </a:bodyPr>
          <a:lstStyle/>
          <a:p>
            <a:pPr marL="0" lvl="1" indent="0" algn="ctr">
              <a:lnSpc>
                <a:spcPts val="4299"/>
              </a:lnSpc>
              <a:spcBef>
                <a:spcPct val="0"/>
              </a:spcBef>
            </a:pPr>
            <a:r>
              <a:rPr lang="en-US" sz="4299">
                <a:solidFill>
                  <a:srgbClr val="537B66"/>
                </a:solidFill>
                <a:latin typeface="Glacial Indifference Bold"/>
              </a:rPr>
              <a:t>Bed Type Analysis</a:t>
            </a:r>
          </a:p>
        </p:txBody>
      </p:sp>
      <p:sp>
        <p:nvSpPr>
          <p:cNvPr id="5" name="TextBox 5"/>
          <p:cNvSpPr txBox="1"/>
          <p:nvPr/>
        </p:nvSpPr>
        <p:spPr>
          <a:xfrm>
            <a:off x="17175899" y="9684347"/>
            <a:ext cx="823198" cy="323215"/>
          </a:xfrm>
          <a:prstGeom prst="rect">
            <a:avLst/>
          </a:prstGeom>
        </p:spPr>
        <p:txBody>
          <a:bodyPr lIns="0" tIns="0" rIns="0" bIns="0" rtlCol="0" anchor="t">
            <a:spAutoFit/>
          </a:bodyPr>
          <a:lstStyle/>
          <a:p>
            <a:pPr algn="ctr">
              <a:lnSpc>
                <a:spcPts val="2659"/>
              </a:lnSpc>
              <a:spcBef>
                <a:spcPct val="0"/>
              </a:spcBef>
            </a:pPr>
            <a:r>
              <a:rPr lang="en-US" sz="1899" spc="60">
                <a:solidFill>
                  <a:srgbClr val="537B66"/>
                </a:solidFill>
                <a:latin typeface="Glacial Indifference Bold"/>
              </a:rPr>
              <a:t>Page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3067126" y="3132055"/>
            <a:ext cx="12462362" cy="6126245"/>
          </a:xfrm>
          <a:custGeom>
            <a:avLst/>
            <a:gdLst/>
            <a:ahLst/>
            <a:cxnLst/>
            <a:rect l="l" t="t" r="r" b="b"/>
            <a:pathLst>
              <a:path w="12462362" h="6126245">
                <a:moveTo>
                  <a:pt x="0" y="0"/>
                </a:moveTo>
                <a:lnTo>
                  <a:pt x="12462362" y="0"/>
                </a:lnTo>
                <a:lnTo>
                  <a:pt x="12462362" y="6126245"/>
                </a:lnTo>
                <a:lnTo>
                  <a:pt x="0" y="612624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68854" y="516891"/>
            <a:ext cx="11978230" cy="1118869"/>
          </a:xfrm>
          <a:prstGeom prst="rect">
            <a:avLst/>
          </a:prstGeom>
        </p:spPr>
        <p:txBody>
          <a:bodyPr lIns="0" tIns="0" rIns="0" bIns="0" rtlCol="0" anchor="t">
            <a:spAutoFit/>
          </a:bodyPr>
          <a:lstStyle/>
          <a:p>
            <a:pPr marL="0" lvl="1" indent="0" algn="ctr">
              <a:lnSpc>
                <a:spcPts val="4299"/>
              </a:lnSpc>
              <a:spcBef>
                <a:spcPct val="0"/>
              </a:spcBef>
            </a:pPr>
            <a:r>
              <a:rPr lang="en-US" sz="4299">
                <a:solidFill>
                  <a:srgbClr val="537B66"/>
                </a:solidFill>
                <a:latin typeface="Glacial Indifference Bold"/>
              </a:rPr>
              <a:t>Guest Experience Analysis: Host Offerings and Average Price</a:t>
            </a:r>
          </a:p>
        </p:txBody>
      </p:sp>
      <p:sp>
        <p:nvSpPr>
          <p:cNvPr id="5" name="TextBox 5"/>
          <p:cNvSpPr txBox="1"/>
          <p:nvPr/>
        </p:nvSpPr>
        <p:spPr>
          <a:xfrm>
            <a:off x="17149586" y="9684347"/>
            <a:ext cx="875824" cy="323215"/>
          </a:xfrm>
          <a:prstGeom prst="rect">
            <a:avLst/>
          </a:prstGeom>
        </p:spPr>
        <p:txBody>
          <a:bodyPr lIns="0" tIns="0" rIns="0" bIns="0" rtlCol="0" anchor="t">
            <a:spAutoFit/>
          </a:bodyPr>
          <a:lstStyle/>
          <a:p>
            <a:pPr algn="ctr">
              <a:lnSpc>
                <a:spcPts val="2659"/>
              </a:lnSpc>
              <a:spcBef>
                <a:spcPct val="0"/>
              </a:spcBef>
            </a:pPr>
            <a:r>
              <a:rPr lang="en-US" sz="1899" spc="60">
                <a:solidFill>
                  <a:srgbClr val="537B66"/>
                </a:solidFill>
                <a:latin typeface="Glacial Indifference Bold"/>
              </a:rPr>
              <a:t>Page 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3125176" y="2033399"/>
            <a:ext cx="12037648" cy="7503115"/>
          </a:xfrm>
          <a:custGeom>
            <a:avLst/>
            <a:gdLst/>
            <a:ahLst/>
            <a:cxnLst/>
            <a:rect l="l" t="t" r="r" b="b"/>
            <a:pathLst>
              <a:path w="12037648" h="7503115">
                <a:moveTo>
                  <a:pt x="0" y="0"/>
                </a:moveTo>
                <a:lnTo>
                  <a:pt x="12037648" y="0"/>
                </a:lnTo>
                <a:lnTo>
                  <a:pt x="12037648" y="7503115"/>
                </a:lnTo>
                <a:lnTo>
                  <a:pt x="0" y="750311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68854" y="788353"/>
            <a:ext cx="11978230" cy="575944"/>
          </a:xfrm>
          <a:prstGeom prst="rect">
            <a:avLst/>
          </a:prstGeom>
        </p:spPr>
        <p:txBody>
          <a:bodyPr lIns="0" tIns="0" rIns="0" bIns="0" rtlCol="0" anchor="t">
            <a:spAutoFit/>
          </a:bodyPr>
          <a:lstStyle/>
          <a:p>
            <a:pPr marL="0" lvl="1" indent="0" algn="ctr">
              <a:lnSpc>
                <a:spcPts val="4299"/>
              </a:lnSpc>
              <a:spcBef>
                <a:spcPct val="0"/>
              </a:spcBef>
            </a:pPr>
            <a:r>
              <a:rPr lang="en-US" sz="4299">
                <a:solidFill>
                  <a:srgbClr val="537B66"/>
                </a:solidFill>
                <a:latin typeface="Glacial Indifference Bold"/>
              </a:rPr>
              <a:t>Cancellation Policy</a:t>
            </a:r>
          </a:p>
        </p:txBody>
      </p:sp>
      <p:sp>
        <p:nvSpPr>
          <p:cNvPr id="5" name="TextBox 5"/>
          <p:cNvSpPr txBox="1"/>
          <p:nvPr/>
        </p:nvSpPr>
        <p:spPr>
          <a:xfrm>
            <a:off x="17146967" y="9684347"/>
            <a:ext cx="881062" cy="323215"/>
          </a:xfrm>
          <a:prstGeom prst="rect">
            <a:avLst/>
          </a:prstGeom>
        </p:spPr>
        <p:txBody>
          <a:bodyPr lIns="0" tIns="0" rIns="0" bIns="0" rtlCol="0" anchor="t">
            <a:spAutoFit/>
          </a:bodyPr>
          <a:lstStyle/>
          <a:p>
            <a:pPr algn="ctr">
              <a:lnSpc>
                <a:spcPts val="2659"/>
              </a:lnSpc>
              <a:spcBef>
                <a:spcPct val="0"/>
              </a:spcBef>
            </a:pPr>
            <a:r>
              <a:rPr lang="en-US" sz="1899" spc="60">
                <a:solidFill>
                  <a:srgbClr val="537B66"/>
                </a:solidFill>
                <a:latin typeface="Glacial Indifference Bold"/>
              </a:rPr>
              <a:t>Page 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2030742" y="2442766"/>
            <a:ext cx="11275754" cy="7122013"/>
          </a:xfrm>
          <a:custGeom>
            <a:avLst/>
            <a:gdLst/>
            <a:ahLst/>
            <a:cxnLst/>
            <a:rect l="l" t="t" r="r" b="b"/>
            <a:pathLst>
              <a:path w="11275754" h="7122013">
                <a:moveTo>
                  <a:pt x="0" y="0"/>
                </a:moveTo>
                <a:lnTo>
                  <a:pt x="11275754" y="0"/>
                </a:lnTo>
                <a:lnTo>
                  <a:pt x="11275754" y="7122013"/>
                </a:lnTo>
                <a:lnTo>
                  <a:pt x="0" y="7122013"/>
                </a:lnTo>
                <a:lnTo>
                  <a:pt x="0" y="0"/>
                </a:lnTo>
                <a:close/>
              </a:path>
            </a:pathLst>
          </a:custGeom>
          <a:blipFill>
            <a:blip r:embed="rId3"/>
            <a:stretch>
              <a:fillRect/>
            </a:stretch>
          </a:blipFill>
        </p:spPr>
        <p:txBody>
          <a:bodyPr/>
          <a:lstStyle/>
          <a:p>
            <a:endParaRPr lang="en-US"/>
          </a:p>
        </p:txBody>
      </p:sp>
      <p:sp>
        <p:nvSpPr>
          <p:cNvPr id="4" name="Freeform 4"/>
          <p:cNvSpPr/>
          <p:nvPr/>
        </p:nvSpPr>
        <p:spPr>
          <a:xfrm>
            <a:off x="10447181" y="4617598"/>
            <a:ext cx="2561263" cy="1618311"/>
          </a:xfrm>
          <a:custGeom>
            <a:avLst/>
            <a:gdLst/>
            <a:ahLst/>
            <a:cxnLst/>
            <a:rect l="l" t="t" r="r" b="b"/>
            <a:pathLst>
              <a:path w="2561263" h="1618311">
                <a:moveTo>
                  <a:pt x="0" y="0"/>
                </a:moveTo>
                <a:lnTo>
                  <a:pt x="2561264" y="0"/>
                </a:lnTo>
                <a:lnTo>
                  <a:pt x="2561264" y="1618311"/>
                </a:lnTo>
                <a:lnTo>
                  <a:pt x="0" y="1618311"/>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368854" y="785813"/>
            <a:ext cx="11978230" cy="590549"/>
          </a:xfrm>
          <a:prstGeom prst="rect">
            <a:avLst/>
          </a:prstGeom>
        </p:spPr>
        <p:txBody>
          <a:bodyPr lIns="0" tIns="0" rIns="0" bIns="0" rtlCol="0" anchor="t">
            <a:spAutoFit/>
          </a:bodyPr>
          <a:lstStyle/>
          <a:p>
            <a:pPr marL="0" lvl="1" indent="0" algn="ctr">
              <a:lnSpc>
                <a:spcPts val="4499"/>
              </a:lnSpc>
              <a:spcBef>
                <a:spcPct val="0"/>
              </a:spcBef>
            </a:pPr>
            <a:r>
              <a:rPr lang="en-US" sz="4499">
                <a:solidFill>
                  <a:srgbClr val="537B66"/>
                </a:solidFill>
                <a:latin typeface="Glacial Indifference Bold"/>
              </a:rPr>
              <a:t>Analyzing Host Response Performance</a:t>
            </a:r>
          </a:p>
        </p:txBody>
      </p:sp>
      <p:sp>
        <p:nvSpPr>
          <p:cNvPr id="6" name="Freeform 6"/>
          <p:cNvSpPr/>
          <p:nvPr/>
        </p:nvSpPr>
        <p:spPr>
          <a:xfrm>
            <a:off x="15347084" y="7780684"/>
            <a:ext cx="2500788" cy="1150363"/>
          </a:xfrm>
          <a:custGeom>
            <a:avLst/>
            <a:gdLst/>
            <a:ahLst/>
            <a:cxnLst/>
            <a:rect l="l" t="t" r="r" b="b"/>
            <a:pathLst>
              <a:path w="2500788" h="1150363">
                <a:moveTo>
                  <a:pt x="0" y="0"/>
                </a:moveTo>
                <a:lnTo>
                  <a:pt x="2500788" y="0"/>
                </a:lnTo>
                <a:lnTo>
                  <a:pt x="2500788" y="1150363"/>
                </a:lnTo>
                <a:lnTo>
                  <a:pt x="0" y="1150363"/>
                </a:lnTo>
                <a:lnTo>
                  <a:pt x="0" y="0"/>
                </a:lnTo>
                <a:close/>
              </a:path>
            </a:pathLst>
          </a:custGeom>
          <a:blipFill>
            <a:blip r:embed="rId5"/>
            <a:stretch>
              <a:fillRect/>
            </a:stretch>
          </a:blipFill>
        </p:spPr>
        <p:txBody>
          <a:bodyPr/>
          <a:lstStyle/>
          <a:p>
            <a:endParaRPr lang="en-US"/>
          </a:p>
        </p:txBody>
      </p:sp>
      <p:sp>
        <p:nvSpPr>
          <p:cNvPr id="7" name="Freeform 7"/>
          <p:cNvSpPr/>
          <p:nvPr/>
        </p:nvSpPr>
        <p:spPr>
          <a:xfrm>
            <a:off x="16048175" y="6762772"/>
            <a:ext cx="1415425" cy="1157110"/>
          </a:xfrm>
          <a:custGeom>
            <a:avLst/>
            <a:gdLst/>
            <a:ahLst/>
            <a:cxnLst/>
            <a:rect l="l" t="t" r="r" b="b"/>
            <a:pathLst>
              <a:path w="1415425" h="1157110">
                <a:moveTo>
                  <a:pt x="0" y="0"/>
                </a:moveTo>
                <a:lnTo>
                  <a:pt x="1415425" y="0"/>
                </a:lnTo>
                <a:lnTo>
                  <a:pt x="1415425" y="1157110"/>
                </a:lnTo>
                <a:lnTo>
                  <a:pt x="0" y="1157110"/>
                </a:lnTo>
                <a:lnTo>
                  <a:pt x="0" y="0"/>
                </a:lnTo>
                <a:close/>
              </a:path>
            </a:pathLst>
          </a:custGeom>
          <a:blipFill>
            <a:blip r:embed="rId6"/>
            <a:stretch>
              <a:fillRect/>
            </a:stretch>
          </a:blipFill>
        </p:spPr>
        <p:txBody>
          <a:bodyPr/>
          <a:lstStyle/>
          <a:p>
            <a:endParaRPr lang="en-US"/>
          </a:p>
        </p:txBody>
      </p:sp>
      <p:sp>
        <p:nvSpPr>
          <p:cNvPr id="8" name="Freeform 8"/>
          <p:cNvSpPr/>
          <p:nvPr/>
        </p:nvSpPr>
        <p:spPr>
          <a:xfrm>
            <a:off x="15694961" y="7590391"/>
            <a:ext cx="384648" cy="425614"/>
          </a:xfrm>
          <a:custGeom>
            <a:avLst/>
            <a:gdLst/>
            <a:ahLst/>
            <a:cxnLst/>
            <a:rect l="l" t="t" r="r" b="b"/>
            <a:pathLst>
              <a:path w="384648" h="425614">
                <a:moveTo>
                  <a:pt x="0" y="0"/>
                </a:moveTo>
                <a:lnTo>
                  <a:pt x="384648" y="0"/>
                </a:lnTo>
                <a:lnTo>
                  <a:pt x="384648" y="425614"/>
                </a:lnTo>
                <a:lnTo>
                  <a:pt x="0" y="425614"/>
                </a:lnTo>
                <a:lnTo>
                  <a:pt x="0" y="0"/>
                </a:lnTo>
                <a:close/>
              </a:path>
            </a:pathLst>
          </a:custGeom>
          <a:blipFill>
            <a:blip r:embed="rId7"/>
            <a:stretch>
              <a:fillRect/>
            </a:stretch>
          </a:blipFill>
        </p:spPr>
        <p:txBody>
          <a:bodyPr/>
          <a:lstStyle/>
          <a:p>
            <a:endParaRPr lang="en-US"/>
          </a:p>
        </p:txBody>
      </p:sp>
      <p:sp>
        <p:nvSpPr>
          <p:cNvPr id="9" name="Freeform 9"/>
          <p:cNvSpPr/>
          <p:nvPr/>
        </p:nvSpPr>
        <p:spPr>
          <a:xfrm>
            <a:off x="16258901" y="7453431"/>
            <a:ext cx="1313042" cy="1804869"/>
          </a:xfrm>
          <a:custGeom>
            <a:avLst/>
            <a:gdLst/>
            <a:ahLst/>
            <a:cxnLst/>
            <a:rect l="l" t="t" r="r" b="b"/>
            <a:pathLst>
              <a:path w="1313042" h="1804869">
                <a:moveTo>
                  <a:pt x="0" y="0"/>
                </a:moveTo>
                <a:lnTo>
                  <a:pt x="1313042" y="0"/>
                </a:lnTo>
                <a:lnTo>
                  <a:pt x="1313042" y="1804869"/>
                </a:lnTo>
                <a:lnTo>
                  <a:pt x="0" y="1804869"/>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7139108" y="9684347"/>
            <a:ext cx="896779" cy="323215"/>
          </a:xfrm>
          <a:prstGeom prst="rect">
            <a:avLst/>
          </a:prstGeom>
        </p:spPr>
        <p:txBody>
          <a:bodyPr lIns="0" tIns="0" rIns="0" bIns="0" rtlCol="0" anchor="t">
            <a:spAutoFit/>
          </a:bodyPr>
          <a:lstStyle/>
          <a:p>
            <a:pPr algn="ctr">
              <a:lnSpc>
                <a:spcPts val="2659"/>
              </a:lnSpc>
              <a:spcBef>
                <a:spcPct val="0"/>
              </a:spcBef>
            </a:pPr>
            <a:r>
              <a:rPr lang="en-US" sz="1899" spc="60">
                <a:solidFill>
                  <a:srgbClr val="537B66"/>
                </a:solidFill>
                <a:latin typeface="Glacial Indifference Bold"/>
              </a:rPr>
              <a:t>Page 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15852449" y="-569994"/>
            <a:ext cx="2813702" cy="3197389"/>
          </a:xfrm>
          <a:custGeom>
            <a:avLst/>
            <a:gdLst/>
            <a:ahLst/>
            <a:cxnLst/>
            <a:rect l="l" t="t" r="r" b="b"/>
            <a:pathLst>
              <a:path w="2813702" h="3197389">
                <a:moveTo>
                  <a:pt x="0" y="0"/>
                </a:moveTo>
                <a:lnTo>
                  <a:pt x="2813702" y="0"/>
                </a:lnTo>
                <a:lnTo>
                  <a:pt x="2813702" y="3197388"/>
                </a:lnTo>
                <a:lnTo>
                  <a:pt x="0" y="3197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18691" y="7520348"/>
            <a:ext cx="3273350" cy="3473051"/>
          </a:xfrm>
          <a:custGeom>
            <a:avLst/>
            <a:gdLst/>
            <a:ahLst/>
            <a:cxnLst/>
            <a:rect l="l" t="t" r="r" b="b"/>
            <a:pathLst>
              <a:path w="3273350" h="3473051">
                <a:moveTo>
                  <a:pt x="0" y="0"/>
                </a:moveTo>
                <a:lnTo>
                  <a:pt x="3273351" y="0"/>
                </a:lnTo>
                <a:lnTo>
                  <a:pt x="3273351" y="3473051"/>
                </a:lnTo>
                <a:lnTo>
                  <a:pt x="0" y="34730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889082" y="3370461"/>
            <a:ext cx="4297110" cy="5388226"/>
          </a:xfrm>
          <a:custGeom>
            <a:avLst/>
            <a:gdLst/>
            <a:ahLst/>
            <a:cxnLst/>
            <a:rect l="l" t="t" r="r" b="b"/>
            <a:pathLst>
              <a:path w="4297110" h="5388226">
                <a:moveTo>
                  <a:pt x="0" y="0"/>
                </a:moveTo>
                <a:lnTo>
                  <a:pt x="4297110" y="0"/>
                </a:lnTo>
                <a:lnTo>
                  <a:pt x="4297110" y="5388226"/>
                </a:lnTo>
                <a:lnTo>
                  <a:pt x="0" y="53882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351295" y="5264559"/>
            <a:ext cx="3018869" cy="2877820"/>
          </a:xfrm>
          <a:prstGeom prst="rect">
            <a:avLst/>
          </a:prstGeom>
        </p:spPr>
        <p:txBody>
          <a:bodyPr lIns="0" tIns="0" rIns="0" bIns="0" rtlCol="0" anchor="t">
            <a:spAutoFit/>
          </a:bodyPr>
          <a:lstStyle/>
          <a:p>
            <a:pPr>
              <a:lnSpc>
                <a:spcPts val="2599"/>
              </a:lnSpc>
            </a:pPr>
            <a:r>
              <a:rPr lang="en-US" sz="1299">
                <a:solidFill>
                  <a:srgbClr val="746953"/>
                </a:solidFill>
                <a:latin typeface="Glacial Indifference"/>
              </a:rPr>
              <a:t>By focusing on providing the amenities and room configurations that align with the target audience, can enhance guest satisfaction, secure more bookings, and ultimately increase rental income. It's an approach that directly influences the return on investment and the long-term success of Airbnb venture.</a:t>
            </a:r>
          </a:p>
          <a:p>
            <a:pPr>
              <a:lnSpc>
                <a:spcPts val="2599"/>
              </a:lnSpc>
            </a:pPr>
            <a:endParaRPr lang="en-US" sz="1299">
              <a:solidFill>
                <a:srgbClr val="746953"/>
              </a:solidFill>
              <a:latin typeface="Glacial Indifference"/>
            </a:endParaRPr>
          </a:p>
        </p:txBody>
      </p:sp>
      <p:sp>
        <p:nvSpPr>
          <p:cNvPr id="7" name="TextBox 7"/>
          <p:cNvSpPr txBox="1"/>
          <p:nvPr/>
        </p:nvSpPr>
        <p:spPr>
          <a:xfrm>
            <a:off x="2678631" y="3671457"/>
            <a:ext cx="2938121" cy="760731"/>
          </a:xfrm>
          <a:prstGeom prst="rect">
            <a:avLst/>
          </a:prstGeom>
        </p:spPr>
        <p:txBody>
          <a:bodyPr lIns="0" tIns="0" rIns="0" bIns="0" rtlCol="0" anchor="t">
            <a:spAutoFit/>
          </a:bodyPr>
          <a:lstStyle/>
          <a:p>
            <a:pPr algn="ctr">
              <a:lnSpc>
                <a:spcPts val="6097"/>
              </a:lnSpc>
            </a:pPr>
            <a:r>
              <a:rPr lang="en-US" sz="5211">
                <a:solidFill>
                  <a:srgbClr val="50483A"/>
                </a:solidFill>
                <a:latin typeface="EFCO Brookshire"/>
              </a:rPr>
              <a:t>Takeaway 1</a:t>
            </a:r>
          </a:p>
        </p:txBody>
      </p:sp>
      <p:sp>
        <p:nvSpPr>
          <p:cNvPr id="8" name="Freeform 8"/>
          <p:cNvSpPr/>
          <p:nvPr/>
        </p:nvSpPr>
        <p:spPr>
          <a:xfrm>
            <a:off x="7005691" y="3370461"/>
            <a:ext cx="4297110" cy="5388226"/>
          </a:xfrm>
          <a:custGeom>
            <a:avLst/>
            <a:gdLst/>
            <a:ahLst/>
            <a:cxnLst/>
            <a:rect l="l" t="t" r="r" b="b"/>
            <a:pathLst>
              <a:path w="4297110" h="5388226">
                <a:moveTo>
                  <a:pt x="0" y="0"/>
                </a:moveTo>
                <a:lnTo>
                  <a:pt x="4297110" y="0"/>
                </a:lnTo>
                <a:lnTo>
                  <a:pt x="4297110" y="5388226"/>
                </a:lnTo>
                <a:lnTo>
                  <a:pt x="0" y="53882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7467904" y="5235984"/>
            <a:ext cx="3018869" cy="2761615"/>
          </a:xfrm>
          <a:prstGeom prst="rect">
            <a:avLst/>
          </a:prstGeom>
        </p:spPr>
        <p:txBody>
          <a:bodyPr lIns="0" tIns="0" rIns="0" bIns="0" rtlCol="0" anchor="t">
            <a:spAutoFit/>
          </a:bodyPr>
          <a:lstStyle/>
          <a:p>
            <a:pPr>
              <a:lnSpc>
                <a:spcPts val="3199"/>
              </a:lnSpc>
            </a:pPr>
            <a:r>
              <a:rPr lang="en-US" sz="1599">
                <a:solidFill>
                  <a:srgbClr val="746953"/>
                </a:solidFill>
                <a:latin typeface="Glacial Indifference"/>
              </a:rPr>
              <a:t>The amenities that offered, such as room and bed types, breakfast options, TV, washer, and a well-equipped kitchen, are not just features; they are strategic tools to enhance guest satisfaction and attract more bookings.</a:t>
            </a:r>
          </a:p>
        </p:txBody>
      </p:sp>
      <p:sp>
        <p:nvSpPr>
          <p:cNvPr id="10" name="TextBox 10"/>
          <p:cNvSpPr txBox="1"/>
          <p:nvPr/>
        </p:nvSpPr>
        <p:spPr>
          <a:xfrm>
            <a:off x="7674939" y="3671457"/>
            <a:ext cx="2938121" cy="760731"/>
          </a:xfrm>
          <a:prstGeom prst="rect">
            <a:avLst/>
          </a:prstGeom>
        </p:spPr>
        <p:txBody>
          <a:bodyPr lIns="0" tIns="0" rIns="0" bIns="0" rtlCol="0" anchor="t">
            <a:spAutoFit/>
          </a:bodyPr>
          <a:lstStyle/>
          <a:p>
            <a:pPr algn="ctr">
              <a:lnSpc>
                <a:spcPts val="6097"/>
              </a:lnSpc>
            </a:pPr>
            <a:r>
              <a:rPr lang="en-US" sz="5211">
                <a:solidFill>
                  <a:srgbClr val="50483A"/>
                </a:solidFill>
                <a:latin typeface="EFCO Brookshire"/>
              </a:rPr>
              <a:t>Takeaway 2</a:t>
            </a:r>
          </a:p>
        </p:txBody>
      </p:sp>
      <p:sp>
        <p:nvSpPr>
          <p:cNvPr id="11" name="Freeform 11"/>
          <p:cNvSpPr/>
          <p:nvPr/>
        </p:nvSpPr>
        <p:spPr>
          <a:xfrm>
            <a:off x="12121951" y="3370461"/>
            <a:ext cx="4297110" cy="5388226"/>
          </a:xfrm>
          <a:custGeom>
            <a:avLst/>
            <a:gdLst/>
            <a:ahLst/>
            <a:cxnLst/>
            <a:rect l="l" t="t" r="r" b="b"/>
            <a:pathLst>
              <a:path w="4297110" h="5388226">
                <a:moveTo>
                  <a:pt x="0" y="0"/>
                </a:moveTo>
                <a:lnTo>
                  <a:pt x="4297110" y="0"/>
                </a:lnTo>
                <a:lnTo>
                  <a:pt x="4297110" y="5388226"/>
                </a:lnTo>
                <a:lnTo>
                  <a:pt x="0" y="53882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12584164" y="5235984"/>
            <a:ext cx="3018869" cy="3019425"/>
          </a:xfrm>
          <a:prstGeom prst="rect">
            <a:avLst/>
          </a:prstGeom>
        </p:spPr>
        <p:txBody>
          <a:bodyPr lIns="0" tIns="0" rIns="0" bIns="0" rtlCol="0" anchor="t">
            <a:spAutoFit/>
          </a:bodyPr>
          <a:lstStyle/>
          <a:p>
            <a:pPr>
              <a:lnSpc>
                <a:spcPts val="3000"/>
              </a:lnSpc>
            </a:pPr>
            <a:r>
              <a:rPr lang="en-US" sz="1500">
                <a:solidFill>
                  <a:srgbClr val="746953"/>
                </a:solidFill>
                <a:latin typeface="Glacial Indifference"/>
              </a:rPr>
              <a:t> The importance of a host's responsiveness in shaping the guest experience and, consequently, the length of stays. A swift and effective response to guest inquiries contributes to positive reviews, repeat bookings, and higher occupancy rates.</a:t>
            </a:r>
          </a:p>
        </p:txBody>
      </p:sp>
      <p:sp>
        <p:nvSpPr>
          <p:cNvPr id="13" name="TextBox 13"/>
          <p:cNvSpPr txBox="1"/>
          <p:nvPr/>
        </p:nvSpPr>
        <p:spPr>
          <a:xfrm>
            <a:off x="12624538" y="3671457"/>
            <a:ext cx="2938121" cy="760731"/>
          </a:xfrm>
          <a:prstGeom prst="rect">
            <a:avLst/>
          </a:prstGeom>
        </p:spPr>
        <p:txBody>
          <a:bodyPr lIns="0" tIns="0" rIns="0" bIns="0" rtlCol="0" anchor="t">
            <a:spAutoFit/>
          </a:bodyPr>
          <a:lstStyle/>
          <a:p>
            <a:pPr algn="ctr">
              <a:lnSpc>
                <a:spcPts val="6097"/>
              </a:lnSpc>
            </a:pPr>
            <a:r>
              <a:rPr lang="en-US" sz="5211">
                <a:solidFill>
                  <a:srgbClr val="50483A"/>
                </a:solidFill>
                <a:latin typeface="EFCO Brookshire"/>
              </a:rPr>
              <a:t>Takeaway 3</a:t>
            </a:r>
          </a:p>
        </p:txBody>
      </p:sp>
      <p:sp>
        <p:nvSpPr>
          <p:cNvPr id="14" name="TextBox 14"/>
          <p:cNvSpPr txBox="1"/>
          <p:nvPr/>
        </p:nvSpPr>
        <p:spPr>
          <a:xfrm>
            <a:off x="3368854" y="788353"/>
            <a:ext cx="11978230" cy="575944"/>
          </a:xfrm>
          <a:prstGeom prst="rect">
            <a:avLst/>
          </a:prstGeom>
        </p:spPr>
        <p:txBody>
          <a:bodyPr lIns="0" tIns="0" rIns="0" bIns="0" rtlCol="0" anchor="t">
            <a:spAutoFit/>
          </a:bodyPr>
          <a:lstStyle/>
          <a:p>
            <a:pPr algn="ctr">
              <a:lnSpc>
                <a:spcPts val="4299"/>
              </a:lnSpc>
            </a:pPr>
            <a:r>
              <a:rPr lang="en-US" sz="4299">
                <a:solidFill>
                  <a:srgbClr val="537B66"/>
                </a:solidFill>
                <a:latin typeface="Glacial Indifference Bold"/>
              </a:rPr>
              <a:t>Host's Investment Takeaway</a:t>
            </a:r>
          </a:p>
        </p:txBody>
      </p:sp>
      <p:sp>
        <p:nvSpPr>
          <p:cNvPr id="15" name="TextBox 15"/>
          <p:cNvSpPr txBox="1"/>
          <p:nvPr/>
        </p:nvSpPr>
        <p:spPr>
          <a:xfrm>
            <a:off x="17146193" y="9684347"/>
            <a:ext cx="882610" cy="323215"/>
          </a:xfrm>
          <a:prstGeom prst="rect">
            <a:avLst/>
          </a:prstGeom>
        </p:spPr>
        <p:txBody>
          <a:bodyPr lIns="0" tIns="0" rIns="0" bIns="0" rtlCol="0" anchor="t">
            <a:spAutoFit/>
          </a:bodyPr>
          <a:lstStyle/>
          <a:p>
            <a:pPr algn="ctr">
              <a:lnSpc>
                <a:spcPts val="2659"/>
              </a:lnSpc>
              <a:spcBef>
                <a:spcPct val="0"/>
              </a:spcBef>
            </a:pPr>
            <a:r>
              <a:rPr lang="en-US" sz="1899" spc="60">
                <a:solidFill>
                  <a:srgbClr val="537B66"/>
                </a:solidFill>
                <a:latin typeface="Glacial Indifference Bold"/>
              </a:rPr>
              <a:t>Page 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4238610" y="1842118"/>
            <a:ext cx="9810779" cy="6602764"/>
          </a:xfrm>
          <a:custGeom>
            <a:avLst/>
            <a:gdLst/>
            <a:ahLst/>
            <a:cxnLst/>
            <a:rect l="l" t="t" r="r" b="b"/>
            <a:pathLst>
              <a:path w="9810779" h="6602764">
                <a:moveTo>
                  <a:pt x="0" y="0"/>
                </a:moveTo>
                <a:lnTo>
                  <a:pt x="9810780" y="0"/>
                </a:lnTo>
                <a:lnTo>
                  <a:pt x="9810780" y="6602764"/>
                </a:lnTo>
                <a:lnTo>
                  <a:pt x="0" y="6602764"/>
                </a:lnTo>
                <a:lnTo>
                  <a:pt x="0" y="0"/>
                </a:lnTo>
                <a:close/>
              </a:path>
            </a:pathLst>
          </a:custGeom>
          <a:blipFill>
            <a:blip r:embed="rId3"/>
            <a:stretch>
              <a:fillRect l="-10898" r="-148784"/>
            </a:stretch>
          </a:blipFill>
        </p:spPr>
        <p:txBody>
          <a:bodyPr/>
          <a:lstStyle/>
          <a:p>
            <a:endParaRPr lang="en-US"/>
          </a:p>
        </p:txBody>
      </p:sp>
      <p:sp>
        <p:nvSpPr>
          <p:cNvPr id="4" name="TextBox 4"/>
          <p:cNvSpPr txBox="1"/>
          <p:nvPr/>
        </p:nvSpPr>
        <p:spPr>
          <a:xfrm>
            <a:off x="5222873" y="4093933"/>
            <a:ext cx="7842255" cy="1508743"/>
          </a:xfrm>
          <a:prstGeom prst="rect">
            <a:avLst/>
          </a:prstGeom>
        </p:spPr>
        <p:txBody>
          <a:bodyPr lIns="0" tIns="0" rIns="0" bIns="0" rtlCol="0" anchor="t">
            <a:spAutoFit/>
          </a:bodyPr>
          <a:lstStyle/>
          <a:p>
            <a:pPr marL="0" lvl="1" indent="0" algn="ctr">
              <a:lnSpc>
                <a:spcPts val="11399"/>
              </a:lnSpc>
            </a:pPr>
            <a:r>
              <a:rPr lang="en-US" sz="11399">
                <a:solidFill>
                  <a:srgbClr val="50483A"/>
                </a:solidFill>
                <a:latin typeface="Glacial Indifference Bold"/>
              </a:rPr>
              <a:t>Thank You</a:t>
            </a:r>
          </a:p>
        </p:txBody>
      </p:sp>
      <p:sp>
        <p:nvSpPr>
          <p:cNvPr id="5" name="Freeform 5"/>
          <p:cNvSpPr/>
          <p:nvPr/>
        </p:nvSpPr>
        <p:spPr>
          <a:xfrm rot="1191830">
            <a:off x="11301958" y="934595"/>
            <a:ext cx="4159074" cy="2079537"/>
          </a:xfrm>
          <a:custGeom>
            <a:avLst/>
            <a:gdLst/>
            <a:ahLst/>
            <a:cxnLst/>
            <a:rect l="l" t="t" r="r" b="b"/>
            <a:pathLst>
              <a:path w="4159074" h="2079537">
                <a:moveTo>
                  <a:pt x="0" y="0"/>
                </a:moveTo>
                <a:lnTo>
                  <a:pt x="4159074" y="0"/>
                </a:lnTo>
                <a:lnTo>
                  <a:pt x="4159074" y="2079537"/>
                </a:lnTo>
                <a:lnTo>
                  <a:pt x="0" y="2079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1195158">
            <a:off x="3465100" y="5755447"/>
            <a:ext cx="2796616" cy="2681255"/>
          </a:xfrm>
          <a:custGeom>
            <a:avLst/>
            <a:gdLst/>
            <a:ahLst/>
            <a:cxnLst/>
            <a:rect l="l" t="t" r="r" b="b"/>
            <a:pathLst>
              <a:path w="2796616" h="2681255">
                <a:moveTo>
                  <a:pt x="0" y="0"/>
                </a:moveTo>
                <a:lnTo>
                  <a:pt x="2796616" y="0"/>
                </a:lnTo>
                <a:lnTo>
                  <a:pt x="2796616" y="2681255"/>
                </a:lnTo>
                <a:lnTo>
                  <a:pt x="0" y="2681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430103" y="3155720"/>
            <a:ext cx="3442043" cy="1987780"/>
          </a:xfrm>
          <a:custGeom>
            <a:avLst/>
            <a:gdLst/>
            <a:ahLst/>
            <a:cxnLst/>
            <a:rect l="l" t="t" r="r" b="b"/>
            <a:pathLst>
              <a:path w="3442043" h="1987780">
                <a:moveTo>
                  <a:pt x="0" y="0"/>
                </a:moveTo>
                <a:lnTo>
                  <a:pt x="3442043" y="0"/>
                </a:lnTo>
                <a:lnTo>
                  <a:pt x="3442043" y="1987780"/>
                </a:lnTo>
                <a:lnTo>
                  <a:pt x="0" y="19877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17124389" y="3821215"/>
            <a:ext cx="2327222" cy="2644571"/>
          </a:xfrm>
          <a:custGeom>
            <a:avLst/>
            <a:gdLst/>
            <a:ahLst/>
            <a:cxnLst/>
            <a:rect l="l" t="t" r="r" b="b"/>
            <a:pathLst>
              <a:path w="2327222" h="2644571">
                <a:moveTo>
                  <a:pt x="0" y="0"/>
                </a:moveTo>
                <a:lnTo>
                  <a:pt x="2327222" y="0"/>
                </a:lnTo>
                <a:lnTo>
                  <a:pt x="2327222" y="2644570"/>
                </a:lnTo>
                <a:lnTo>
                  <a:pt x="0" y="26445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14385453" y="7372379"/>
            <a:ext cx="5233450" cy="4114800"/>
          </a:xfrm>
          <a:custGeom>
            <a:avLst/>
            <a:gdLst/>
            <a:ahLst/>
            <a:cxnLst/>
            <a:rect l="l" t="t" r="r" b="b"/>
            <a:pathLst>
              <a:path w="5233450" h="4114800">
                <a:moveTo>
                  <a:pt x="0" y="0"/>
                </a:moveTo>
                <a:lnTo>
                  <a:pt x="5233450" y="0"/>
                </a:lnTo>
                <a:lnTo>
                  <a:pt x="523345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781626" y="-1449824"/>
            <a:ext cx="5233450" cy="4114800"/>
          </a:xfrm>
          <a:custGeom>
            <a:avLst/>
            <a:gdLst/>
            <a:ahLst/>
            <a:cxnLst/>
            <a:rect l="l" t="t" r="r" b="b"/>
            <a:pathLst>
              <a:path w="5233450" h="4114800">
                <a:moveTo>
                  <a:pt x="0" y="0"/>
                </a:moveTo>
                <a:lnTo>
                  <a:pt x="5233450" y="0"/>
                </a:lnTo>
                <a:lnTo>
                  <a:pt x="523345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4385453" y="-643237"/>
            <a:ext cx="5007555" cy="2829269"/>
          </a:xfrm>
          <a:custGeom>
            <a:avLst/>
            <a:gdLst/>
            <a:ahLst/>
            <a:cxnLst/>
            <a:rect l="l" t="t" r="r" b="b"/>
            <a:pathLst>
              <a:path w="5007555" h="2829269">
                <a:moveTo>
                  <a:pt x="0" y="0"/>
                </a:moveTo>
                <a:lnTo>
                  <a:pt x="5007555" y="0"/>
                </a:lnTo>
                <a:lnTo>
                  <a:pt x="5007555" y="2829269"/>
                </a:lnTo>
                <a:lnTo>
                  <a:pt x="0" y="28292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Freeform 12"/>
          <p:cNvSpPr/>
          <p:nvPr/>
        </p:nvSpPr>
        <p:spPr>
          <a:xfrm>
            <a:off x="-1648181" y="7716340"/>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15397358" y="260679"/>
            <a:ext cx="3520055" cy="2032832"/>
          </a:xfrm>
          <a:custGeom>
            <a:avLst/>
            <a:gdLst/>
            <a:ahLst/>
            <a:cxnLst/>
            <a:rect l="l" t="t" r="r" b="b"/>
            <a:pathLst>
              <a:path w="3520055" h="2032832">
                <a:moveTo>
                  <a:pt x="0" y="0"/>
                </a:moveTo>
                <a:lnTo>
                  <a:pt x="3520055" y="0"/>
                </a:lnTo>
                <a:lnTo>
                  <a:pt x="3520055" y="2032831"/>
                </a:lnTo>
                <a:lnTo>
                  <a:pt x="0" y="20328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76566" y="8688306"/>
            <a:ext cx="2813702" cy="3197389"/>
          </a:xfrm>
          <a:custGeom>
            <a:avLst/>
            <a:gdLst/>
            <a:ahLst/>
            <a:cxnLst/>
            <a:rect l="l" t="t" r="r" b="b"/>
            <a:pathLst>
              <a:path w="2813702" h="3197389">
                <a:moveTo>
                  <a:pt x="0" y="0"/>
                </a:moveTo>
                <a:lnTo>
                  <a:pt x="2813702" y="0"/>
                </a:lnTo>
                <a:lnTo>
                  <a:pt x="2813702" y="3197388"/>
                </a:lnTo>
                <a:lnTo>
                  <a:pt x="0" y="3197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5180512" y="7997494"/>
            <a:ext cx="4438391" cy="3489685"/>
          </a:xfrm>
          <a:custGeom>
            <a:avLst/>
            <a:gdLst/>
            <a:ahLst/>
            <a:cxnLst/>
            <a:rect l="l" t="t" r="r" b="b"/>
            <a:pathLst>
              <a:path w="4438391" h="3489685">
                <a:moveTo>
                  <a:pt x="0" y="0"/>
                </a:moveTo>
                <a:lnTo>
                  <a:pt x="4438391" y="0"/>
                </a:lnTo>
                <a:lnTo>
                  <a:pt x="4438391" y="3489685"/>
                </a:lnTo>
                <a:lnTo>
                  <a:pt x="0" y="34896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554451" y="-1017441"/>
            <a:ext cx="3828055" cy="3009809"/>
          </a:xfrm>
          <a:custGeom>
            <a:avLst/>
            <a:gdLst/>
            <a:ahLst/>
            <a:cxnLst/>
            <a:rect l="l" t="t" r="r" b="b"/>
            <a:pathLst>
              <a:path w="3828055" h="3009809">
                <a:moveTo>
                  <a:pt x="0" y="0"/>
                </a:moveTo>
                <a:lnTo>
                  <a:pt x="3828055" y="0"/>
                </a:lnTo>
                <a:lnTo>
                  <a:pt x="3828055" y="3009808"/>
                </a:lnTo>
                <a:lnTo>
                  <a:pt x="0" y="30098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318691" y="7997494"/>
            <a:ext cx="2823641" cy="2995905"/>
          </a:xfrm>
          <a:custGeom>
            <a:avLst/>
            <a:gdLst/>
            <a:ahLst/>
            <a:cxnLst/>
            <a:rect l="l" t="t" r="r" b="b"/>
            <a:pathLst>
              <a:path w="2823641" h="2995905">
                <a:moveTo>
                  <a:pt x="0" y="0"/>
                </a:moveTo>
                <a:lnTo>
                  <a:pt x="2823641" y="0"/>
                </a:lnTo>
                <a:lnTo>
                  <a:pt x="2823641" y="2995905"/>
                </a:lnTo>
                <a:lnTo>
                  <a:pt x="0" y="29959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3273604" y="1075745"/>
            <a:ext cx="11978230" cy="819150"/>
          </a:xfrm>
          <a:prstGeom prst="rect">
            <a:avLst/>
          </a:prstGeom>
        </p:spPr>
        <p:txBody>
          <a:bodyPr lIns="0" tIns="0" rIns="0" bIns="0" rtlCol="0" anchor="t">
            <a:spAutoFit/>
          </a:bodyPr>
          <a:lstStyle/>
          <a:p>
            <a:pPr marL="0" lvl="1" indent="0" algn="ctr">
              <a:lnSpc>
                <a:spcPts val="6000"/>
              </a:lnSpc>
              <a:spcBef>
                <a:spcPct val="0"/>
              </a:spcBef>
            </a:pPr>
            <a:r>
              <a:rPr lang="en-US" sz="6000">
                <a:solidFill>
                  <a:srgbClr val="537B66"/>
                </a:solidFill>
                <a:latin typeface="Glacial Indifference Bold"/>
              </a:rPr>
              <a:t>Introduction</a:t>
            </a:r>
          </a:p>
        </p:txBody>
      </p:sp>
      <p:sp>
        <p:nvSpPr>
          <p:cNvPr id="9" name="Freeform 9"/>
          <p:cNvSpPr/>
          <p:nvPr/>
        </p:nvSpPr>
        <p:spPr>
          <a:xfrm>
            <a:off x="710662" y="2765691"/>
            <a:ext cx="7702742" cy="2859643"/>
          </a:xfrm>
          <a:custGeom>
            <a:avLst/>
            <a:gdLst/>
            <a:ahLst/>
            <a:cxnLst/>
            <a:rect l="l" t="t" r="r" b="b"/>
            <a:pathLst>
              <a:path w="7702742" h="2859643">
                <a:moveTo>
                  <a:pt x="0" y="0"/>
                </a:moveTo>
                <a:lnTo>
                  <a:pt x="7702743" y="0"/>
                </a:lnTo>
                <a:lnTo>
                  <a:pt x="7702743" y="2859643"/>
                </a:lnTo>
                <a:lnTo>
                  <a:pt x="0" y="28596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p:cNvSpPr txBox="1"/>
          <p:nvPr/>
        </p:nvSpPr>
        <p:spPr>
          <a:xfrm>
            <a:off x="1052249" y="3184791"/>
            <a:ext cx="6561146" cy="1308099"/>
          </a:xfrm>
          <a:prstGeom prst="rect">
            <a:avLst/>
          </a:prstGeom>
        </p:spPr>
        <p:txBody>
          <a:bodyPr lIns="0" tIns="0" rIns="0" bIns="0" rtlCol="0" anchor="t">
            <a:spAutoFit/>
          </a:bodyPr>
          <a:lstStyle/>
          <a:p>
            <a:pPr marL="539754" lvl="1" indent="-269877">
              <a:lnSpc>
                <a:spcPts val="3500"/>
              </a:lnSpc>
              <a:buFont typeface="Arial"/>
              <a:buChar char="•"/>
            </a:pPr>
            <a:r>
              <a:rPr lang="en-US" sz="2500">
                <a:solidFill>
                  <a:srgbClr val="3D312B"/>
                </a:solidFill>
                <a:latin typeface="Glacial Indifference"/>
              </a:rPr>
              <a:t>Dataset collected from ‘Open Data Portal’</a:t>
            </a:r>
          </a:p>
          <a:p>
            <a:pPr marL="539754" lvl="1" indent="-269877">
              <a:lnSpc>
                <a:spcPts val="3500"/>
              </a:lnSpc>
              <a:buFont typeface="Arial"/>
              <a:buChar char="•"/>
            </a:pPr>
            <a:r>
              <a:rPr lang="en-US" sz="2500">
                <a:solidFill>
                  <a:srgbClr val="3D312B"/>
                </a:solidFill>
                <a:latin typeface="Glacial Indifference"/>
              </a:rPr>
              <a:t>The dataset contains information about Airbnb listings, hosts, and related attributes.</a:t>
            </a:r>
          </a:p>
        </p:txBody>
      </p:sp>
      <p:sp>
        <p:nvSpPr>
          <p:cNvPr id="11" name="Freeform 11"/>
          <p:cNvSpPr/>
          <p:nvPr/>
        </p:nvSpPr>
        <p:spPr>
          <a:xfrm>
            <a:off x="5411348" y="6398657"/>
            <a:ext cx="7702742" cy="2859643"/>
          </a:xfrm>
          <a:custGeom>
            <a:avLst/>
            <a:gdLst/>
            <a:ahLst/>
            <a:cxnLst/>
            <a:rect l="l" t="t" r="r" b="b"/>
            <a:pathLst>
              <a:path w="7702742" h="2859643">
                <a:moveTo>
                  <a:pt x="0" y="0"/>
                </a:moveTo>
                <a:lnTo>
                  <a:pt x="7702742" y="0"/>
                </a:lnTo>
                <a:lnTo>
                  <a:pt x="7702742" y="2859643"/>
                </a:lnTo>
                <a:lnTo>
                  <a:pt x="0" y="28596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5752935" y="6729492"/>
            <a:ext cx="6561146" cy="1598929"/>
          </a:xfrm>
          <a:prstGeom prst="rect">
            <a:avLst/>
          </a:prstGeom>
        </p:spPr>
        <p:txBody>
          <a:bodyPr lIns="0" tIns="0" rIns="0" bIns="0" rtlCol="0" anchor="t">
            <a:spAutoFit/>
          </a:bodyPr>
          <a:lstStyle/>
          <a:p>
            <a:pPr marL="496575" lvl="1" indent="-248288">
              <a:lnSpc>
                <a:spcPts val="3220"/>
              </a:lnSpc>
              <a:buFont typeface="Arial"/>
              <a:buChar char="•"/>
            </a:pPr>
            <a:r>
              <a:rPr lang="en-US" sz="2300" dirty="0">
                <a:solidFill>
                  <a:srgbClr val="3D312B"/>
                </a:solidFill>
                <a:latin typeface="Glacial Indifference"/>
              </a:rPr>
              <a:t>Primary goal is to thoroughly assess the feasibility and profitability of investing in Airbnb within select cities, with a specific focus on the United Kingdom and European Countries .</a:t>
            </a:r>
          </a:p>
        </p:txBody>
      </p:sp>
      <p:sp>
        <p:nvSpPr>
          <p:cNvPr id="13" name="Freeform 13"/>
          <p:cNvSpPr/>
          <p:nvPr/>
        </p:nvSpPr>
        <p:spPr>
          <a:xfrm>
            <a:off x="10025987" y="2765691"/>
            <a:ext cx="7702742" cy="2859643"/>
          </a:xfrm>
          <a:custGeom>
            <a:avLst/>
            <a:gdLst/>
            <a:ahLst/>
            <a:cxnLst/>
            <a:rect l="l" t="t" r="r" b="b"/>
            <a:pathLst>
              <a:path w="7702742" h="2859643">
                <a:moveTo>
                  <a:pt x="0" y="0"/>
                </a:moveTo>
                <a:lnTo>
                  <a:pt x="7702742" y="0"/>
                </a:lnTo>
                <a:lnTo>
                  <a:pt x="7702742" y="2859643"/>
                </a:lnTo>
                <a:lnTo>
                  <a:pt x="0" y="28596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TextBox 14"/>
          <p:cNvSpPr txBox="1"/>
          <p:nvPr/>
        </p:nvSpPr>
        <p:spPr>
          <a:xfrm>
            <a:off x="10367574" y="3059696"/>
            <a:ext cx="6561146" cy="1672589"/>
          </a:xfrm>
          <a:prstGeom prst="rect">
            <a:avLst/>
          </a:prstGeom>
        </p:spPr>
        <p:txBody>
          <a:bodyPr lIns="0" tIns="0" rIns="0" bIns="0" rtlCol="0" anchor="t">
            <a:spAutoFit/>
          </a:bodyPr>
          <a:lstStyle/>
          <a:p>
            <a:pPr marL="518165" lvl="1" indent="-259082">
              <a:lnSpc>
                <a:spcPts val="3360"/>
              </a:lnSpc>
              <a:buFont typeface="Arial"/>
              <a:buChar char="•"/>
            </a:pPr>
            <a:r>
              <a:rPr lang="en-US" sz="2400">
                <a:solidFill>
                  <a:srgbClr val="3D312B"/>
                </a:solidFill>
                <a:latin typeface="Glacial Indifference"/>
              </a:rPr>
              <a:t>Includes details on property characteristics, host profiles, pricing, and guest reviews.</a:t>
            </a:r>
          </a:p>
          <a:p>
            <a:pPr marL="518165" lvl="1" indent="-259082">
              <a:lnSpc>
                <a:spcPts val="3360"/>
              </a:lnSpc>
              <a:buFont typeface="Arial"/>
              <a:buChar char="•"/>
            </a:pPr>
            <a:r>
              <a:rPr lang="en-US" sz="2400">
                <a:solidFill>
                  <a:srgbClr val="3D312B"/>
                </a:solidFill>
                <a:latin typeface="Glacial Indifference"/>
              </a:rPr>
              <a:t>The data is diverse, with both categorical and numerical attributes.</a:t>
            </a:r>
          </a:p>
        </p:txBody>
      </p:sp>
      <p:sp>
        <p:nvSpPr>
          <p:cNvPr id="15" name="TextBox 15"/>
          <p:cNvSpPr txBox="1"/>
          <p:nvPr/>
        </p:nvSpPr>
        <p:spPr>
          <a:xfrm>
            <a:off x="17410780" y="9675661"/>
            <a:ext cx="709255" cy="287655"/>
          </a:xfrm>
          <a:prstGeom prst="rect">
            <a:avLst/>
          </a:prstGeom>
        </p:spPr>
        <p:txBody>
          <a:bodyPr lIns="0" tIns="0" rIns="0" bIns="0" rtlCol="0" anchor="t">
            <a:spAutoFit/>
          </a:bodyPr>
          <a:lstStyle/>
          <a:p>
            <a:pPr algn="ctr">
              <a:lnSpc>
                <a:spcPts val="2460"/>
              </a:lnSpc>
              <a:spcBef>
                <a:spcPct val="0"/>
              </a:spcBef>
            </a:pPr>
            <a:r>
              <a:rPr lang="en-US" sz="1500">
                <a:solidFill>
                  <a:srgbClr val="36443B"/>
                </a:solidFill>
                <a:latin typeface="Glacial Indifference Bold"/>
              </a:rPr>
              <a:t>Page 02</a:t>
            </a:r>
          </a:p>
        </p:txBody>
      </p:sp>
      <p:sp>
        <p:nvSpPr>
          <p:cNvPr id="16" name="Freeform 16"/>
          <p:cNvSpPr/>
          <p:nvPr/>
        </p:nvSpPr>
        <p:spPr>
          <a:xfrm>
            <a:off x="16635032" y="743832"/>
            <a:ext cx="1248535" cy="1248535"/>
          </a:xfrm>
          <a:custGeom>
            <a:avLst/>
            <a:gdLst/>
            <a:ahLst/>
            <a:cxnLst/>
            <a:rect l="l" t="t" r="r" b="b"/>
            <a:pathLst>
              <a:path w="1248535" h="1248535">
                <a:moveTo>
                  <a:pt x="0" y="0"/>
                </a:moveTo>
                <a:lnTo>
                  <a:pt x="1248536" y="0"/>
                </a:lnTo>
                <a:lnTo>
                  <a:pt x="1248536" y="1248535"/>
                </a:lnTo>
                <a:lnTo>
                  <a:pt x="0" y="12485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TextBox 3"/>
          <p:cNvSpPr txBox="1"/>
          <p:nvPr/>
        </p:nvSpPr>
        <p:spPr>
          <a:xfrm>
            <a:off x="3273604" y="1075745"/>
            <a:ext cx="11978230" cy="819150"/>
          </a:xfrm>
          <a:prstGeom prst="rect">
            <a:avLst/>
          </a:prstGeom>
        </p:spPr>
        <p:txBody>
          <a:bodyPr lIns="0" tIns="0" rIns="0" bIns="0" rtlCol="0" anchor="t">
            <a:spAutoFit/>
          </a:bodyPr>
          <a:lstStyle/>
          <a:p>
            <a:pPr marL="0" lvl="1" indent="0" algn="ctr">
              <a:lnSpc>
                <a:spcPts val="6000"/>
              </a:lnSpc>
              <a:spcBef>
                <a:spcPct val="0"/>
              </a:spcBef>
            </a:pPr>
            <a:r>
              <a:rPr lang="en-US" sz="6000">
                <a:solidFill>
                  <a:srgbClr val="537B66"/>
                </a:solidFill>
                <a:latin typeface="Glacial Indifference Bold"/>
              </a:rPr>
              <a:t>Overview of the Dataset</a:t>
            </a:r>
          </a:p>
        </p:txBody>
      </p:sp>
      <p:sp>
        <p:nvSpPr>
          <p:cNvPr id="4" name="Freeform 4"/>
          <p:cNvSpPr/>
          <p:nvPr/>
        </p:nvSpPr>
        <p:spPr>
          <a:xfrm>
            <a:off x="-554451" y="-1017441"/>
            <a:ext cx="3828055" cy="3009809"/>
          </a:xfrm>
          <a:custGeom>
            <a:avLst/>
            <a:gdLst/>
            <a:ahLst/>
            <a:cxnLst/>
            <a:rect l="l" t="t" r="r" b="b"/>
            <a:pathLst>
              <a:path w="3828055" h="3009809">
                <a:moveTo>
                  <a:pt x="0" y="0"/>
                </a:moveTo>
                <a:lnTo>
                  <a:pt x="3828055" y="0"/>
                </a:lnTo>
                <a:lnTo>
                  <a:pt x="3828055" y="3009808"/>
                </a:lnTo>
                <a:lnTo>
                  <a:pt x="0" y="30098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7408697" y="9675661"/>
            <a:ext cx="713423" cy="287655"/>
          </a:xfrm>
          <a:prstGeom prst="rect">
            <a:avLst/>
          </a:prstGeom>
        </p:spPr>
        <p:txBody>
          <a:bodyPr lIns="0" tIns="0" rIns="0" bIns="0" rtlCol="0" anchor="t">
            <a:spAutoFit/>
          </a:bodyPr>
          <a:lstStyle/>
          <a:p>
            <a:pPr algn="ctr">
              <a:lnSpc>
                <a:spcPts val="2460"/>
              </a:lnSpc>
              <a:spcBef>
                <a:spcPct val="0"/>
              </a:spcBef>
            </a:pPr>
            <a:r>
              <a:rPr lang="en-US" sz="1500">
                <a:solidFill>
                  <a:srgbClr val="36443B"/>
                </a:solidFill>
                <a:latin typeface="Glacial Indifference Bold"/>
              </a:rPr>
              <a:t>Page 03</a:t>
            </a:r>
          </a:p>
        </p:txBody>
      </p:sp>
      <p:sp>
        <p:nvSpPr>
          <p:cNvPr id="6" name="Freeform 6"/>
          <p:cNvSpPr/>
          <p:nvPr/>
        </p:nvSpPr>
        <p:spPr>
          <a:xfrm>
            <a:off x="16635032" y="743832"/>
            <a:ext cx="1248535" cy="1248535"/>
          </a:xfrm>
          <a:custGeom>
            <a:avLst/>
            <a:gdLst/>
            <a:ahLst/>
            <a:cxnLst/>
            <a:rect l="l" t="t" r="r" b="b"/>
            <a:pathLst>
              <a:path w="1248535" h="1248535">
                <a:moveTo>
                  <a:pt x="0" y="0"/>
                </a:moveTo>
                <a:lnTo>
                  <a:pt x="1248536" y="0"/>
                </a:lnTo>
                <a:lnTo>
                  <a:pt x="1248536" y="1248535"/>
                </a:lnTo>
                <a:lnTo>
                  <a:pt x="0" y="12485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p:cNvGrpSpPr/>
          <p:nvPr/>
        </p:nvGrpSpPr>
        <p:grpSpPr>
          <a:xfrm>
            <a:off x="4254315" y="3744363"/>
            <a:ext cx="2335686" cy="2110760"/>
            <a:chOff x="0" y="0"/>
            <a:chExt cx="716485" cy="647487"/>
          </a:xfrm>
        </p:grpSpPr>
        <p:sp>
          <p:nvSpPr>
            <p:cNvPr id="8" name="Freeform 8"/>
            <p:cNvSpPr/>
            <p:nvPr/>
          </p:nvSpPr>
          <p:spPr>
            <a:xfrm>
              <a:off x="0" y="0"/>
              <a:ext cx="716485" cy="647487"/>
            </a:xfrm>
            <a:custGeom>
              <a:avLst/>
              <a:gdLst/>
              <a:ahLst/>
              <a:cxnLst/>
              <a:rect l="l" t="t" r="r" b="b"/>
              <a:pathLst>
                <a:path w="716485" h="647487">
                  <a:moveTo>
                    <a:pt x="0" y="0"/>
                  </a:moveTo>
                  <a:lnTo>
                    <a:pt x="716485" y="0"/>
                  </a:lnTo>
                  <a:lnTo>
                    <a:pt x="716485" y="647487"/>
                  </a:lnTo>
                  <a:lnTo>
                    <a:pt x="0" y="647487"/>
                  </a:lnTo>
                  <a:close/>
                </a:path>
              </a:pathLst>
            </a:custGeom>
            <a:solidFill>
              <a:srgbClr val="F1ECE9"/>
            </a:solidFill>
          </p:spPr>
          <p:txBody>
            <a:bodyPr/>
            <a:lstStyle/>
            <a:p>
              <a:endParaRPr lang="en-US"/>
            </a:p>
          </p:txBody>
        </p:sp>
        <p:sp>
          <p:nvSpPr>
            <p:cNvPr id="9" name="TextBox 9"/>
            <p:cNvSpPr txBox="1"/>
            <p:nvPr/>
          </p:nvSpPr>
          <p:spPr>
            <a:xfrm>
              <a:off x="0" y="-38100"/>
              <a:ext cx="716485" cy="685587"/>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4254315" y="3870614"/>
            <a:ext cx="2335686" cy="380386"/>
          </a:xfrm>
          <a:prstGeom prst="rect">
            <a:avLst/>
          </a:prstGeom>
        </p:spPr>
        <p:txBody>
          <a:bodyPr lIns="0" tIns="0" rIns="0" bIns="0" rtlCol="0" anchor="t">
            <a:spAutoFit/>
          </a:bodyPr>
          <a:lstStyle/>
          <a:p>
            <a:pPr algn="ctr">
              <a:lnSpc>
                <a:spcPts val="3104"/>
              </a:lnSpc>
            </a:pPr>
            <a:r>
              <a:rPr lang="en-US" sz="2217">
                <a:solidFill>
                  <a:srgbClr val="537B66"/>
                </a:solidFill>
                <a:latin typeface="Glacial Indifference Bold"/>
              </a:rPr>
              <a:t>Host</a:t>
            </a:r>
          </a:p>
        </p:txBody>
      </p:sp>
      <p:sp>
        <p:nvSpPr>
          <p:cNvPr id="11" name="AutoShape 11"/>
          <p:cNvSpPr/>
          <p:nvPr/>
        </p:nvSpPr>
        <p:spPr>
          <a:xfrm>
            <a:off x="4445576" y="3106590"/>
            <a:ext cx="9985633" cy="0"/>
          </a:xfrm>
          <a:prstGeom prst="line">
            <a:avLst/>
          </a:prstGeom>
          <a:ln w="104775" cap="flat">
            <a:solidFill>
              <a:srgbClr val="537B66"/>
            </a:solidFill>
            <a:prstDash val="solid"/>
            <a:headEnd type="none" w="sm" len="sm"/>
            <a:tailEnd type="none" w="sm" len="sm"/>
          </a:ln>
        </p:spPr>
        <p:txBody>
          <a:bodyPr/>
          <a:lstStyle/>
          <a:p>
            <a:endParaRPr lang="en-US"/>
          </a:p>
        </p:txBody>
      </p:sp>
      <p:grpSp>
        <p:nvGrpSpPr>
          <p:cNvPr id="12" name="Group 12"/>
          <p:cNvGrpSpPr/>
          <p:nvPr/>
        </p:nvGrpSpPr>
        <p:grpSpPr>
          <a:xfrm>
            <a:off x="4445576" y="3106590"/>
            <a:ext cx="386041" cy="526806"/>
            <a:chOff x="0" y="0"/>
            <a:chExt cx="126497" cy="172623"/>
          </a:xfrm>
        </p:grpSpPr>
        <p:sp>
          <p:nvSpPr>
            <p:cNvPr id="13" name="Freeform 13"/>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537B66"/>
            </a:solidFill>
          </p:spPr>
          <p:txBody>
            <a:bodyPr/>
            <a:lstStyle/>
            <a:p>
              <a:endParaRPr lang="en-US"/>
            </a:p>
          </p:txBody>
        </p:sp>
        <p:sp>
          <p:nvSpPr>
            <p:cNvPr id="14" name="TextBox 14"/>
            <p:cNvSpPr txBox="1"/>
            <p:nvPr/>
          </p:nvSpPr>
          <p:spPr>
            <a:xfrm>
              <a:off x="0" y="-38100"/>
              <a:ext cx="126497" cy="210723"/>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9245372" y="3106590"/>
            <a:ext cx="386041" cy="526806"/>
            <a:chOff x="0" y="0"/>
            <a:chExt cx="126497" cy="172623"/>
          </a:xfrm>
        </p:grpSpPr>
        <p:sp>
          <p:nvSpPr>
            <p:cNvPr id="16" name="Freeform 16"/>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537B66"/>
            </a:solidFill>
          </p:spPr>
          <p:txBody>
            <a:bodyPr/>
            <a:lstStyle/>
            <a:p>
              <a:endParaRPr lang="en-US"/>
            </a:p>
          </p:txBody>
        </p:sp>
        <p:sp>
          <p:nvSpPr>
            <p:cNvPr id="17" name="TextBox 17"/>
            <p:cNvSpPr txBox="1"/>
            <p:nvPr/>
          </p:nvSpPr>
          <p:spPr>
            <a:xfrm>
              <a:off x="0" y="-38100"/>
              <a:ext cx="126497" cy="210723"/>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4045168" y="3106590"/>
            <a:ext cx="386041" cy="526806"/>
            <a:chOff x="0" y="0"/>
            <a:chExt cx="126497" cy="172623"/>
          </a:xfrm>
        </p:grpSpPr>
        <p:sp>
          <p:nvSpPr>
            <p:cNvPr id="19" name="Freeform 19"/>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537B66"/>
            </a:solidFill>
          </p:spPr>
          <p:txBody>
            <a:bodyPr/>
            <a:lstStyle/>
            <a:p>
              <a:endParaRPr lang="en-US"/>
            </a:p>
          </p:txBody>
        </p:sp>
        <p:sp>
          <p:nvSpPr>
            <p:cNvPr id="20" name="TextBox 20"/>
            <p:cNvSpPr txBox="1"/>
            <p:nvPr/>
          </p:nvSpPr>
          <p:spPr>
            <a:xfrm>
              <a:off x="0" y="-38100"/>
              <a:ext cx="126497" cy="210723"/>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4359490" y="4451176"/>
            <a:ext cx="2115756" cy="1177855"/>
          </a:xfrm>
          <a:prstGeom prst="rect">
            <a:avLst/>
          </a:prstGeom>
        </p:spPr>
        <p:txBody>
          <a:bodyPr lIns="0" tIns="0" rIns="0" bIns="0" rtlCol="0" anchor="t">
            <a:spAutoFit/>
          </a:bodyPr>
          <a:lstStyle/>
          <a:p>
            <a:pPr marL="240977" lvl="1" indent="-120489">
              <a:lnSpc>
                <a:spcPts val="1562"/>
              </a:lnSpc>
              <a:buFont typeface="Arial"/>
              <a:buChar char="•"/>
            </a:pPr>
            <a:r>
              <a:rPr lang="en-US" sz="1116">
                <a:solidFill>
                  <a:srgbClr val="545454"/>
                </a:solidFill>
                <a:latin typeface="Glacial Indifference Bold"/>
              </a:rPr>
              <a:t>Host ID</a:t>
            </a:r>
          </a:p>
          <a:p>
            <a:pPr marL="240977" lvl="1" indent="-120489">
              <a:lnSpc>
                <a:spcPts val="1562"/>
              </a:lnSpc>
              <a:buFont typeface="Arial"/>
              <a:buChar char="•"/>
            </a:pPr>
            <a:r>
              <a:rPr lang="en-US" sz="1116">
                <a:solidFill>
                  <a:srgbClr val="545454"/>
                </a:solidFill>
                <a:latin typeface="Glacial Indifference Bold"/>
              </a:rPr>
              <a:t>Host Response Time</a:t>
            </a:r>
          </a:p>
          <a:p>
            <a:pPr marL="240977" lvl="1" indent="-120489">
              <a:lnSpc>
                <a:spcPts val="1562"/>
              </a:lnSpc>
              <a:buFont typeface="Arial"/>
              <a:buChar char="•"/>
            </a:pPr>
            <a:r>
              <a:rPr lang="en-US" sz="1116">
                <a:solidFill>
                  <a:srgbClr val="545454"/>
                </a:solidFill>
                <a:latin typeface="Glacial Indifference Bold"/>
              </a:rPr>
              <a:t>Host Response Rate</a:t>
            </a:r>
          </a:p>
          <a:p>
            <a:pPr marL="240977" lvl="1" indent="-120489">
              <a:lnSpc>
                <a:spcPts val="1562"/>
              </a:lnSpc>
              <a:buFont typeface="Arial"/>
              <a:buChar char="•"/>
            </a:pPr>
            <a:r>
              <a:rPr lang="en-US" sz="1116">
                <a:solidFill>
                  <a:srgbClr val="545454"/>
                </a:solidFill>
                <a:latin typeface="Glacial Indifference Bold"/>
              </a:rPr>
              <a:t>Host Acceptance Rate</a:t>
            </a:r>
          </a:p>
          <a:p>
            <a:pPr marL="240977" lvl="1" indent="-120489">
              <a:lnSpc>
                <a:spcPts val="1562"/>
              </a:lnSpc>
              <a:buFont typeface="Arial"/>
              <a:buChar char="•"/>
            </a:pPr>
            <a:r>
              <a:rPr lang="en-US" sz="1116">
                <a:solidFill>
                  <a:srgbClr val="545454"/>
                </a:solidFill>
                <a:latin typeface="Glacial Indifference Bold"/>
              </a:rPr>
              <a:t>Host Total Listings Count</a:t>
            </a:r>
          </a:p>
          <a:p>
            <a:pPr marL="240977" lvl="1" indent="-120489">
              <a:lnSpc>
                <a:spcPts val="1562"/>
              </a:lnSpc>
              <a:buFont typeface="Arial"/>
              <a:buChar char="•"/>
            </a:pPr>
            <a:r>
              <a:rPr lang="en-US" sz="1116">
                <a:solidFill>
                  <a:srgbClr val="545454"/>
                </a:solidFill>
                <a:latin typeface="Glacial Indifference Bold"/>
              </a:rPr>
              <a:t>Experiences Offered</a:t>
            </a:r>
          </a:p>
        </p:txBody>
      </p:sp>
      <p:grpSp>
        <p:nvGrpSpPr>
          <p:cNvPr id="22" name="Group 22"/>
          <p:cNvGrpSpPr/>
          <p:nvPr/>
        </p:nvGrpSpPr>
        <p:grpSpPr>
          <a:xfrm>
            <a:off x="12753333" y="3744363"/>
            <a:ext cx="2335686" cy="2110760"/>
            <a:chOff x="0" y="0"/>
            <a:chExt cx="716485" cy="647487"/>
          </a:xfrm>
        </p:grpSpPr>
        <p:sp>
          <p:nvSpPr>
            <p:cNvPr id="23" name="Freeform 23"/>
            <p:cNvSpPr/>
            <p:nvPr/>
          </p:nvSpPr>
          <p:spPr>
            <a:xfrm>
              <a:off x="0" y="0"/>
              <a:ext cx="716485" cy="647487"/>
            </a:xfrm>
            <a:custGeom>
              <a:avLst/>
              <a:gdLst/>
              <a:ahLst/>
              <a:cxnLst/>
              <a:rect l="l" t="t" r="r" b="b"/>
              <a:pathLst>
                <a:path w="716485" h="647487">
                  <a:moveTo>
                    <a:pt x="0" y="0"/>
                  </a:moveTo>
                  <a:lnTo>
                    <a:pt x="716485" y="0"/>
                  </a:lnTo>
                  <a:lnTo>
                    <a:pt x="716485" y="647487"/>
                  </a:lnTo>
                  <a:lnTo>
                    <a:pt x="0" y="647487"/>
                  </a:lnTo>
                  <a:close/>
                </a:path>
              </a:pathLst>
            </a:custGeom>
            <a:solidFill>
              <a:srgbClr val="F1ECE9"/>
            </a:solidFill>
          </p:spPr>
          <p:txBody>
            <a:bodyPr/>
            <a:lstStyle/>
            <a:p>
              <a:endParaRPr lang="en-US"/>
            </a:p>
          </p:txBody>
        </p:sp>
        <p:sp>
          <p:nvSpPr>
            <p:cNvPr id="24" name="TextBox 24"/>
            <p:cNvSpPr txBox="1"/>
            <p:nvPr/>
          </p:nvSpPr>
          <p:spPr>
            <a:xfrm>
              <a:off x="0" y="-38100"/>
              <a:ext cx="716485" cy="685587"/>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12753333" y="3880139"/>
            <a:ext cx="2335686" cy="240744"/>
          </a:xfrm>
          <a:prstGeom prst="rect">
            <a:avLst/>
          </a:prstGeom>
        </p:spPr>
        <p:txBody>
          <a:bodyPr lIns="0" tIns="0" rIns="0" bIns="0" rtlCol="0" anchor="t">
            <a:spAutoFit/>
          </a:bodyPr>
          <a:lstStyle/>
          <a:p>
            <a:pPr algn="ctr">
              <a:lnSpc>
                <a:spcPts val="1902"/>
              </a:lnSpc>
            </a:pPr>
            <a:r>
              <a:rPr lang="en-US" sz="1358">
                <a:solidFill>
                  <a:srgbClr val="537B66"/>
                </a:solidFill>
                <a:latin typeface="Glacial Indifference Bold"/>
              </a:rPr>
              <a:t>Accommodation Information</a:t>
            </a:r>
          </a:p>
        </p:txBody>
      </p:sp>
      <p:sp>
        <p:nvSpPr>
          <p:cNvPr id="26" name="TextBox 26"/>
          <p:cNvSpPr txBox="1"/>
          <p:nvPr/>
        </p:nvSpPr>
        <p:spPr>
          <a:xfrm>
            <a:off x="12858508" y="4451176"/>
            <a:ext cx="2115756" cy="981583"/>
          </a:xfrm>
          <a:prstGeom prst="rect">
            <a:avLst/>
          </a:prstGeom>
        </p:spPr>
        <p:txBody>
          <a:bodyPr lIns="0" tIns="0" rIns="0" bIns="0" rtlCol="0" anchor="t">
            <a:spAutoFit/>
          </a:bodyPr>
          <a:lstStyle/>
          <a:p>
            <a:pPr marL="240977" lvl="1" indent="-120489">
              <a:lnSpc>
                <a:spcPts val="1562"/>
              </a:lnSpc>
              <a:buFont typeface="Arial"/>
              <a:buChar char="•"/>
            </a:pPr>
            <a:r>
              <a:rPr lang="en-US" sz="1116">
                <a:solidFill>
                  <a:srgbClr val="545454"/>
                </a:solidFill>
                <a:latin typeface="Glacial Indifference Bold"/>
              </a:rPr>
              <a:t>Property Type</a:t>
            </a:r>
          </a:p>
          <a:p>
            <a:pPr marL="240977" lvl="1" indent="-120489">
              <a:lnSpc>
                <a:spcPts val="1562"/>
              </a:lnSpc>
              <a:buFont typeface="Arial"/>
              <a:buChar char="•"/>
            </a:pPr>
            <a:r>
              <a:rPr lang="en-US" sz="1116">
                <a:solidFill>
                  <a:srgbClr val="545454"/>
                </a:solidFill>
                <a:latin typeface="Glacial Indifference Bold"/>
              </a:rPr>
              <a:t>Room Type</a:t>
            </a:r>
          </a:p>
          <a:p>
            <a:pPr marL="240977" lvl="1" indent="-120489">
              <a:lnSpc>
                <a:spcPts val="1562"/>
              </a:lnSpc>
              <a:buFont typeface="Arial"/>
              <a:buChar char="•"/>
            </a:pPr>
            <a:r>
              <a:rPr lang="en-US" sz="1116">
                <a:solidFill>
                  <a:srgbClr val="545454"/>
                </a:solidFill>
                <a:latin typeface="Glacial Indifference Bold"/>
              </a:rPr>
              <a:t>Bed Type</a:t>
            </a:r>
          </a:p>
          <a:p>
            <a:pPr marL="240977" lvl="1" indent="-120489">
              <a:lnSpc>
                <a:spcPts val="1562"/>
              </a:lnSpc>
              <a:buFont typeface="Arial"/>
              <a:buChar char="•"/>
            </a:pPr>
            <a:r>
              <a:rPr lang="en-US" sz="1116">
                <a:solidFill>
                  <a:srgbClr val="545454"/>
                </a:solidFill>
                <a:latin typeface="Glacial Indifference Bold"/>
              </a:rPr>
              <a:t>Beds</a:t>
            </a:r>
          </a:p>
          <a:p>
            <a:pPr marL="240977" lvl="1" indent="-120489">
              <a:lnSpc>
                <a:spcPts val="1562"/>
              </a:lnSpc>
              <a:buFont typeface="Arial"/>
              <a:buChar char="•"/>
            </a:pPr>
            <a:r>
              <a:rPr lang="en-US" sz="1116">
                <a:solidFill>
                  <a:srgbClr val="545454"/>
                </a:solidFill>
                <a:latin typeface="Glacial Indifference Bold"/>
              </a:rPr>
              <a:t>Bathrooms</a:t>
            </a:r>
          </a:p>
        </p:txBody>
      </p:sp>
      <p:grpSp>
        <p:nvGrpSpPr>
          <p:cNvPr id="27" name="Group 27"/>
          <p:cNvGrpSpPr/>
          <p:nvPr/>
        </p:nvGrpSpPr>
        <p:grpSpPr>
          <a:xfrm>
            <a:off x="8270550" y="3744363"/>
            <a:ext cx="2335686" cy="2110760"/>
            <a:chOff x="0" y="0"/>
            <a:chExt cx="716485" cy="647487"/>
          </a:xfrm>
        </p:grpSpPr>
        <p:sp>
          <p:nvSpPr>
            <p:cNvPr id="28" name="Freeform 28"/>
            <p:cNvSpPr/>
            <p:nvPr/>
          </p:nvSpPr>
          <p:spPr>
            <a:xfrm>
              <a:off x="0" y="0"/>
              <a:ext cx="716485" cy="647487"/>
            </a:xfrm>
            <a:custGeom>
              <a:avLst/>
              <a:gdLst/>
              <a:ahLst/>
              <a:cxnLst/>
              <a:rect l="l" t="t" r="r" b="b"/>
              <a:pathLst>
                <a:path w="716485" h="647487">
                  <a:moveTo>
                    <a:pt x="0" y="0"/>
                  </a:moveTo>
                  <a:lnTo>
                    <a:pt x="716485" y="0"/>
                  </a:lnTo>
                  <a:lnTo>
                    <a:pt x="716485" y="647487"/>
                  </a:lnTo>
                  <a:lnTo>
                    <a:pt x="0" y="647487"/>
                  </a:lnTo>
                  <a:close/>
                </a:path>
              </a:pathLst>
            </a:custGeom>
            <a:solidFill>
              <a:srgbClr val="F1ECE9"/>
            </a:solidFill>
          </p:spPr>
          <p:txBody>
            <a:bodyPr/>
            <a:lstStyle/>
            <a:p>
              <a:endParaRPr lang="en-US"/>
            </a:p>
          </p:txBody>
        </p:sp>
        <p:sp>
          <p:nvSpPr>
            <p:cNvPr id="29" name="TextBox 29"/>
            <p:cNvSpPr txBox="1"/>
            <p:nvPr/>
          </p:nvSpPr>
          <p:spPr>
            <a:xfrm>
              <a:off x="0" y="-38100"/>
              <a:ext cx="716485" cy="685587"/>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8270550" y="3870614"/>
            <a:ext cx="2335686" cy="380386"/>
          </a:xfrm>
          <a:prstGeom prst="rect">
            <a:avLst/>
          </a:prstGeom>
        </p:spPr>
        <p:txBody>
          <a:bodyPr lIns="0" tIns="0" rIns="0" bIns="0" rtlCol="0" anchor="t">
            <a:spAutoFit/>
          </a:bodyPr>
          <a:lstStyle/>
          <a:p>
            <a:pPr algn="ctr">
              <a:lnSpc>
                <a:spcPts val="3104"/>
              </a:lnSpc>
            </a:pPr>
            <a:r>
              <a:rPr lang="en-US" sz="2217">
                <a:solidFill>
                  <a:srgbClr val="537B66"/>
                </a:solidFill>
                <a:latin typeface="Glacial Indifference Bold"/>
              </a:rPr>
              <a:t>Location</a:t>
            </a:r>
          </a:p>
        </p:txBody>
      </p:sp>
      <p:sp>
        <p:nvSpPr>
          <p:cNvPr id="31" name="TextBox 31"/>
          <p:cNvSpPr txBox="1"/>
          <p:nvPr/>
        </p:nvSpPr>
        <p:spPr>
          <a:xfrm>
            <a:off x="8375725" y="4329470"/>
            <a:ext cx="2115756" cy="1570398"/>
          </a:xfrm>
          <a:prstGeom prst="rect">
            <a:avLst/>
          </a:prstGeom>
        </p:spPr>
        <p:txBody>
          <a:bodyPr lIns="0" tIns="0" rIns="0" bIns="0" rtlCol="0" anchor="t">
            <a:spAutoFit/>
          </a:bodyPr>
          <a:lstStyle/>
          <a:p>
            <a:pPr marL="240977" lvl="1" indent="-120489">
              <a:lnSpc>
                <a:spcPts val="1562"/>
              </a:lnSpc>
              <a:buFont typeface="Arial"/>
              <a:buChar char="•"/>
            </a:pPr>
            <a:r>
              <a:rPr lang="en-US" sz="1116">
                <a:solidFill>
                  <a:srgbClr val="545454"/>
                </a:solidFill>
                <a:latin typeface="Glacial Indifference Bold"/>
              </a:rPr>
              <a:t>Country</a:t>
            </a:r>
          </a:p>
          <a:p>
            <a:pPr marL="240977" lvl="1" indent="-120489">
              <a:lnSpc>
                <a:spcPts val="1562"/>
              </a:lnSpc>
              <a:buFont typeface="Arial"/>
              <a:buChar char="•"/>
            </a:pPr>
            <a:r>
              <a:rPr lang="en-US" sz="1116">
                <a:solidFill>
                  <a:srgbClr val="545454"/>
                </a:solidFill>
                <a:latin typeface="Glacial Indifference Bold"/>
              </a:rPr>
              <a:t>City</a:t>
            </a:r>
          </a:p>
          <a:p>
            <a:pPr marL="240977" lvl="1" indent="-120489">
              <a:lnSpc>
                <a:spcPts val="1562"/>
              </a:lnSpc>
              <a:buFont typeface="Arial"/>
              <a:buChar char="•"/>
            </a:pPr>
            <a:r>
              <a:rPr lang="en-US" sz="1116">
                <a:solidFill>
                  <a:srgbClr val="545454"/>
                </a:solidFill>
                <a:latin typeface="Glacial Indifference Bold"/>
              </a:rPr>
              <a:t>State</a:t>
            </a:r>
          </a:p>
          <a:p>
            <a:pPr marL="240977" lvl="1" indent="-120489">
              <a:lnSpc>
                <a:spcPts val="1562"/>
              </a:lnSpc>
              <a:buFont typeface="Arial"/>
              <a:buChar char="•"/>
            </a:pPr>
            <a:r>
              <a:rPr lang="en-US" sz="1116">
                <a:solidFill>
                  <a:srgbClr val="545454"/>
                </a:solidFill>
                <a:latin typeface="Glacial Indifference Bold"/>
              </a:rPr>
              <a:t>Zip code</a:t>
            </a:r>
          </a:p>
          <a:p>
            <a:pPr marL="240977" lvl="1" indent="-120489">
              <a:lnSpc>
                <a:spcPts val="1562"/>
              </a:lnSpc>
              <a:buFont typeface="Arial"/>
              <a:buChar char="•"/>
            </a:pPr>
            <a:r>
              <a:rPr lang="en-US" sz="1116">
                <a:solidFill>
                  <a:srgbClr val="545454"/>
                </a:solidFill>
                <a:latin typeface="Glacial Indifference Bold"/>
              </a:rPr>
              <a:t>Latitude</a:t>
            </a:r>
          </a:p>
          <a:p>
            <a:pPr marL="240977" lvl="1" indent="-120489">
              <a:lnSpc>
                <a:spcPts val="1562"/>
              </a:lnSpc>
              <a:buFont typeface="Arial"/>
              <a:buChar char="•"/>
            </a:pPr>
            <a:r>
              <a:rPr lang="en-US" sz="1116">
                <a:solidFill>
                  <a:srgbClr val="545454"/>
                </a:solidFill>
                <a:latin typeface="Glacial Indifference Bold"/>
              </a:rPr>
              <a:t>Longitude</a:t>
            </a:r>
          </a:p>
          <a:p>
            <a:pPr marL="240977" lvl="1" indent="-120489">
              <a:lnSpc>
                <a:spcPts val="1562"/>
              </a:lnSpc>
              <a:buFont typeface="Arial"/>
              <a:buChar char="•"/>
            </a:pPr>
            <a:r>
              <a:rPr lang="en-US" sz="1116">
                <a:solidFill>
                  <a:srgbClr val="545454"/>
                </a:solidFill>
                <a:latin typeface="Glacial Indifference Bold"/>
              </a:rPr>
              <a:t>Neighbourhood</a:t>
            </a:r>
          </a:p>
          <a:p>
            <a:pPr>
              <a:lnSpc>
                <a:spcPts val="1562"/>
              </a:lnSpc>
            </a:pPr>
            <a:endParaRPr lang="en-US" sz="1116">
              <a:solidFill>
                <a:srgbClr val="545454"/>
              </a:solidFill>
              <a:latin typeface="Glacial Indifference Bold"/>
            </a:endParaRPr>
          </a:p>
        </p:txBody>
      </p:sp>
      <p:grpSp>
        <p:nvGrpSpPr>
          <p:cNvPr id="32" name="Group 32"/>
          <p:cNvGrpSpPr/>
          <p:nvPr/>
        </p:nvGrpSpPr>
        <p:grpSpPr>
          <a:xfrm>
            <a:off x="1906627" y="6969165"/>
            <a:ext cx="2585415" cy="2336440"/>
            <a:chOff x="0" y="0"/>
            <a:chExt cx="716485" cy="647487"/>
          </a:xfrm>
        </p:grpSpPr>
        <p:sp>
          <p:nvSpPr>
            <p:cNvPr id="33" name="Freeform 33"/>
            <p:cNvSpPr/>
            <p:nvPr/>
          </p:nvSpPr>
          <p:spPr>
            <a:xfrm>
              <a:off x="0" y="0"/>
              <a:ext cx="716485" cy="647487"/>
            </a:xfrm>
            <a:custGeom>
              <a:avLst/>
              <a:gdLst/>
              <a:ahLst/>
              <a:cxnLst/>
              <a:rect l="l" t="t" r="r" b="b"/>
              <a:pathLst>
                <a:path w="716485" h="647487">
                  <a:moveTo>
                    <a:pt x="0" y="0"/>
                  </a:moveTo>
                  <a:lnTo>
                    <a:pt x="716485" y="0"/>
                  </a:lnTo>
                  <a:lnTo>
                    <a:pt x="716485" y="647487"/>
                  </a:lnTo>
                  <a:lnTo>
                    <a:pt x="0" y="647487"/>
                  </a:lnTo>
                  <a:close/>
                </a:path>
              </a:pathLst>
            </a:custGeom>
            <a:solidFill>
              <a:srgbClr val="F1ECE9"/>
            </a:solidFill>
          </p:spPr>
          <p:txBody>
            <a:bodyPr/>
            <a:lstStyle/>
            <a:p>
              <a:endParaRPr lang="en-US"/>
            </a:p>
          </p:txBody>
        </p:sp>
        <p:sp>
          <p:nvSpPr>
            <p:cNvPr id="34" name="TextBox 34"/>
            <p:cNvSpPr txBox="1"/>
            <p:nvPr/>
          </p:nvSpPr>
          <p:spPr>
            <a:xfrm>
              <a:off x="0" y="-38100"/>
              <a:ext cx="716485" cy="685587"/>
            </a:xfrm>
            <a:prstGeom prst="rect">
              <a:avLst/>
            </a:prstGeom>
          </p:spPr>
          <p:txBody>
            <a:bodyPr lIns="50800" tIns="50800" rIns="50800" bIns="50800" rtlCol="0" anchor="ctr"/>
            <a:lstStyle/>
            <a:p>
              <a:pPr algn="ctr">
                <a:lnSpc>
                  <a:spcPts val="2659"/>
                </a:lnSpc>
                <a:spcBef>
                  <a:spcPct val="0"/>
                </a:spcBef>
              </a:pPr>
              <a:endParaRPr/>
            </a:p>
          </p:txBody>
        </p:sp>
      </p:grpSp>
      <p:sp>
        <p:nvSpPr>
          <p:cNvPr id="35" name="TextBox 35"/>
          <p:cNvSpPr txBox="1"/>
          <p:nvPr/>
        </p:nvSpPr>
        <p:spPr>
          <a:xfrm>
            <a:off x="1906627" y="7133057"/>
            <a:ext cx="2585415" cy="465503"/>
          </a:xfrm>
          <a:prstGeom prst="rect">
            <a:avLst/>
          </a:prstGeom>
        </p:spPr>
        <p:txBody>
          <a:bodyPr lIns="0" tIns="0" rIns="0" bIns="0" rtlCol="0" anchor="t">
            <a:spAutoFit/>
          </a:bodyPr>
          <a:lstStyle/>
          <a:p>
            <a:pPr algn="ctr">
              <a:lnSpc>
                <a:spcPts val="1862"/>
              </a:lnSpc>
            </a:pPr>
            <a:r>
              <a:rPr lang="en-US" sz="1330">
                <a:solidFill>
                  <a:srgbClr val="537B66"/>
                </a:solidFill>
                <a:latin typeface="Glacial Indifference Bold"/>
              </a:rPr>
              <a:t>Reservation Status and Guest Feedback</a:t>
            </a:r>
          </a:p>
        </p:txBody>
      </p:sp>
      <p:sp>
        <p:nvSpPr>
          <p:cNvPr id="36" name="AutoShape 36"/>
          <p:cNvSpPr/>
          <p:nvPr/>
        </p:nvSpPr>
        <p:spPr>
          <a:xfrm>
            <a:off x="2235661" y="6263203"/>
            <a:ext cx="5526643" cy="0"/>
          </a:xfrm>
          <a:prstGeom prst="line">
            <a:avLst/>
          </a:prstGeom>
          <a:ln w="114300" cap="flat">
            <a:solidFill>
              <a:srgbClr val="537B66"/>
            </a:solidFill>
            <a:prstDash val="solid"/>
            <a:headEnd type="none" w="sm" len="sm"/>
            <a:tailEnd type="none" w="sm" len="sm"/>
          </a:ln>
        </p:spPr>
        <p:txBody>
          <a:bodyPr/>
          <a:lstStyle/>
          <a:p>
            <a:endParaRPr lang="en-US"/>
          </a:p>
        </p:txBody>
      </p:sp>
      <p:grpSp>
        <p:nvGrpSpPr>
          <p:cNvPr id="37" name="Group 37"/>
          <p:cNvGrpSpPr/>
          <p:nvPr/>
        </p:nvGrpSpPr>
        <p:grpSpPr>
          <a:xfrm>
            <a:off x="2118338" y="6263203"/>
            <a:ext cx="427316" cy="583131"/>
            <a:chOff x="0" y="0"/>
            <a:chExt cx="126497" cy="172623"/>
          </a:xfrm>
        </p:grpSpPr>
        <p:sp>
          <p:nvSpPr>
            <p:cNvPr id="38" name="Freeform 38"/>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537B66"/>
            </a:solidFill>
          </p:spPr>
          <p:txBody>
            <a:bodyPr/>
            <a:lstStyle/>
            <a:p>
              <a:endParaRPr lang="en-US"/>
            </a:p>
          </p:txBody>
        </p:sp>
        <p:sp>
          <p:nvSpPr>
            <p:cNvPr id="39" name="TextBox 39"/>
            <p:cNvSpPr txBox="1"/>
            <p:nvPr/>
          </p:nvSpPr>
          <p:spPr>
            <a:xfrm>
              <a:off x="0" y="-38100"/>
              <a:ext cx="126497" cy="210723"/>
            </a:xfrm>
            <a:prstGeom prst="rect">
              <a:avLst/>
            </a:prstGeom>
          </p:spPr>
          <p:txBody>
            <a:bodyPr lIns="50800" tIns="50800" rIns="50800" bIns="50800" rtlCol="0" anchor="ctr"/>
            <a:lstStyle/>
            <a:p>
              <a:pPr algn="ctr">
                <a:lnSpc>
                  <a:spcPts val="2659"/>
                </a:lnSpc>
                <a:spcBef>
                  <a:spcPct val="0"/>
                </a:spcBef>
              </a:pPr>
              <a:endParaRPr/>
            </a:p>
          </p:txBody>
        </p:sp>
      </p:grpSp>
      <p:grpSp>
        <p:nvGrpSpPr>
          <p:cNvPr id="40" name="Group 40"/>
          <p:cNvGrpSpPr/>
          <p:nvPr/>
        </p:nvGrpSpPr>
        <p:grpSpPr>
          <a:xfrm>
            <a:off x="7548645" y="6263203"/>
            <a:ext cx="427316" cy="583131"/>
            <a:chOff x="0" y="0"/>
            <a:chExt cx="126497" cy="172623"/>
          </a:xfrm>
        </p:grpSpPr>
        <p:sp>
          <p:nvSpPr>
            <p:cNvPr id="41" name="Freeform 41"/>
            <p:cNvSpPr/>
            <p:nvPr/>
          </p:nvSpPr>
          <p:spPr>
            <a:xfrm>
              <a:off x="0" y="0"/>
              <a:ext cx="126497" cy="172623"/>
            </a:xfrm>
            <a:custGeom>
              <a:avLst/>
              <a:gdLst/>
              <a:ahLst/>
              <a:cxnLst/>
              <a:rect l="l" t="t" r="r" b="b"/>
              <a:pathLst>
                <a:path w="126497" h="172623">
                  <a:moveTo>
                    <a:pt x="0" y="0"/>
                  </a:moveTo>
                  <a:lnTo>
                    <a:pt x="126497" y="0"/>
                  </a:lnTo>
                  <a:lnTo>
                    <a:pt x="126497" y="172623"/>
                  </a:lnTo>
                  <a:lnTo>
                    <a:pt x="0" y="172623"/>
                  </a:lnTo>
                  <a:close/>
                </a:path>
              </a:pathLst>
            </a:custGeom>
            <a:solidFill>
              <a:srgbClr val="537B66"/>
            </a:solidFill>
          </p:spPr>
          <p:txBody>
            <a:bodyPr/>
            <a:lstStyle/>
            <a:p>
              <a:endParaRPr lang="en-US"/>
            </a:p>
          </p:txBody>
        </p:sp>
        <p:sp>
          <p:nvSpPr>
            <p:cNvPr id="42" name="TextBox 42"/>
            <p:cNvSpPr txBox="1"/>
            <p:nvPr/>
          </p:nvSpPr>
          <p:spPr>
            <a:xfrm>
              <a:off x="0" y="-38100"/>
              <a:ext cx="126497" cy="210723"/>
            </a:xfrm>
            <a:prstGeom prst="rect">
              <a:avLst/>
            </a:prstGeom>
          </p:spPr>
          <p:txBody>
            <a:bodyPr lIns="50800" tIns="50800" rIns="50800" bIns="50800" rtlCol="0" anchor="ctr"/>
            <a:lstStyle/>
            <a:p>
              <a:pPr algn="ctr">
                <a:lnSpc>
                  <a:spcPts val="2659"/>
                </a:lnSpc>
                <a:spcBef>
                  <a:spcPct val="0"/>
                </a:spcBef>
              </a:pPr>
              <a:endParaRPr/>
            </a:p>
          </p:txBody>
        </p:sp>
      </p:grpSp>
      <p:sp>
        <p:nvSpPr>
          <p:cNvPr id="43" name="TextBox 43"/>
          <p:cNvSpPr txBox="1"/>
          <p:nvPr/>
        </p:nvSpPr>
        <p:spPr>
          <a:xfrm>
            <a:off x="2023048" y="7754605"/>
            <a:ext cx="2341970" cy="1331512"/>
          </a:xfrm>
          <a:prstGeom prst="rect">
            <a:avLst/>
          </a:prstGeom>
        </p:spPr>
        <p:txBody>
          <a:bodyPr lIns="0" tIns="0" rIns="0" bIns="0" rtlCol="0" anchor="t">
            <a:spAutoFit/>
          </a:bodyPr>
          <a:lstStyle/>
          <a:p>
            <a:pPr marL="235964" lvl="1" indent="-117982">
              <a:lnSpc>
                <a:spcPts val="1530"/>
              </a:lnSpc>
              <a:buFont typeface="Arial"/>
              <a:buChar char="•"/>
            </a:pPr>
            <a:r>
              <a:rPr lang="en-US" sz="1092">
                <a:solidFill>
                  <a:srgbClr val="545454"/>
                </a:solidFill>
                <a:latin typeface="Glacial Indifference Bold"/>
              </a:rPr>
              <a:t>Availability</a:t>
            </a:r>
          </a:p>
          <a:p>
            <a:pPr marL="235964" lvl="1" indent="-117982">
              <a:lnSpc>
                <a:spcPts val="1530"/>
              </a:lnSpc>
              <a:buFont typeface="Arial"/>
              <a:buChar char="•"/>
            </a:pPr>
            <a:r>
              <a:rPr lang="en-US" sz="1092">
                <a:solidFill>
                  <a:srgbClr val="545454"/>
                </a:solidFill>
                <a:latin typeface="Glacial Indifference Bold"/>
              </a:rPr>
              <a:t>Review Scores</a:t>
            </a:r>
          </a:p>
          <a:p>
            <a:pPr marL="235964" lvl="1" indent="-117982">
              <a:lnSpc>
                <a:spcPts val="1530"/>
              </a:lnSpc>
              <a:buFont typeface="Arial"/>
              <a:buChar char="•"/>
            </a:pPr>
            <a:r>
              <a:rPr lang="en-US" sz="1092">
                <a:solidFill>
                  <a:srgbClr val="545454"/>
                </a:solidFill>
                <a:latin typeface="Glacial Indifference Bold"/>
              </a:rPr>
              <a:t>Cancelation Policy</a:t>
            </a:r>
          </a:p>
          <a:p>
            <a:pPr marL="235964" lvl="1" indent="-117982">
              <a:lnSpc>
                <a:spcPts val="1530"/>
              </a:lnSpc>
              <a:buFont typeface="Arial"/>
              <a:buChar char="•"/>
            </a:pPr>
            <a:r>
              <a:rPr lang="en-US" sz="1092">
                <a:solidFill>
                  <a:srgbClr val="545454"/>
                </a:solidFill>
                <a:latin typeface="Glacial Indifference Bold"/>
              </a:rPr>
              <a:t>Reviews per Month</a:t>
            </a:r>
          </a:p>
          <a:p>
            <a:pPr marL="235964" lvl="1" indent="-117982">
              <a:lnSpc>
                <a:spcPts val="1530"/>
              </a:lnSpc>
              <a:buFont typeface="Arial"/>
              <a:buChar char="•"/>
            </a:pPr>
            <a:r>
              <a:rPr lang="en-US" sz="1092">
                <a:solidFill>
                  <a:srgbClr val="545454"/>
                </a:solidFill>
                <a:latin typeface="Glacial Indifference Bold"/>
              </a:rPr>
              <a:t>Guests Included</a:t>
            </a:r>
          </a:p>
          <a:p>
            <a:pPr marL="235964" lvl="1" indent="-117982">
              <a:lnSpc>
                <a:spcPts val="1530"/>
              </a:lnSpc>
              <a:buFont typeface="Arial"/>
              <a:buChar char="•"/>
            </a:pPr>
            <a:r>
              <a:rPr lang="en-US" sz="1092">
                <a:solidFill>
                  <a:srgbClr val="545454"/>
                </a:solidFill>
                <a:latin typeface="Glacial Indifference Bold"/>
              </a:rPr>
              <a:t>Maximum &amp; Minimum Nights</a:t>
            </a:r>
          </a:p>
          <a:p>
            <a:pPr marL="235964" lvl="1" indent="-117982">
              <a:lnSpc>
                <a:spcPts val="1530"/>
              </a:lnSpc>
              <a:buFont typeface="Arial"/>
              <a:buChar char="•"/>
            </a:pPr>
            <a:r>
              <a:rPr lang="en-US" sz="1092">
                <a:solidFill>
                  <a:srgbClr val="545454"/>
                </a:solidFill>
                <a:latin typeface="Glacial Indifference Bold"/>
              </a:rPr>
              <a:t>Extra People</a:t>
            </a:r>
          </a:p>
        </p:txBody>
      </p:sp>
      <p:grpSp>
        <p:nvGrpSpPr>
          <p:cNvPr id="44" name="Group 44"/>
          <p:cNvGrpSpPr/>
          <p:nvPr/>
        </p:nvGrpSpPr>
        <p:grpSpPr>
          <a:xfrm>
            <a:off x="6352273" y="6969165"/>
            <a:ext cx="2585415" cy="2336440"/>
            <a:chOff x="0" y="0"/>
            <a:chExt cx="716485" cy="647487"/>
          </a:xfrm>
        </p:grpSpPr>
        <p:sp>
          <p:nvSpPr>
            <p:cNvPr id="45" name="Freeform 45"/>
            <p:cNvSpPr/>
            <p:nvPr/>
          </p:nvSpPr>
          <p:spPr>
            <a:xfrm>
              <a:off x="0" y="0"/>
              <a:ext cx="716485" cy="647487"/>
            </a:xfrm>
            <a:custGeom>
              <a:avLst/>
              <a:gdLst/>
              <a:ahLst/>
              <a:cxnLst/>
              <a:rect l="l" t="t" r="r" b="b"/>
              <a:pathLst>
                <a:path w="716485" h="647487">
                  <a:moveTo>
                    <a:pt x="0" y="0"/>
                  </a:moveTo>
                  <a:lnTo>
                    <a:pt x="716485" y="0"/>
                  </a:lnTo>
                  <a:lnTo>
                    <a:pt x="716485" y="647487"/>
                  </a:lnTo>
                  <a:lnTo>
                    <a:pt x="0" y="647487"/>
                  </a:lnTo>
                  <a:close/>
                </a:path>
              </a:pathLst>
            </a:custGeom>
            <a:solidFill>
              <a:srgbClr val="F1ECE9"/>
            </a:solidFill>
          </p:spPr>
          <p:txBody>
            <a:bodyPr/>
            <a:lstStyle/>
            <a:p>
              <a:endParaRPr lang="en-US"/>
            </a:p>
          </p:txBody>
        </p:sp>
        <p:sp>
          <p:nvSpPr>
            <p:cNvPr id="46" name="TextBox 46"/>
            <p:cNvSpPr txBox="1"/>
            <p:nvPr/>
          </p:nvSpPr>
          <p:spPr>
            <a:xfrm>
              <a:off x="0" y="-38100"/>
              <a:ext cx="716485" cy="685587"/>
            </a:xfrm>
            <a:prstGeom prst="rect">
              <a:avLst/>
            </a:prstGeom>
          </p:spPr>
          <p:txBody>
            <a:bodyPr lIns="50800" tIns="50800" rIns="50800" bIns="50800" rtlCol="0" anchor="ctr"/>
            <a:lstStyle/>
            <a:p>
              <a:pPr algn="ctr">
                <a:lnSpc>
                  <a:spcPts val="2659"/>
                </a:lnSpc>
                <a:spcBef>
                  <a:spcPct val="0"/>
                </a:spcBef>
              </a:pPr>
              <a:endParaRPr/>
            </a:p>
          </p:txBody>
        </p:sp>
      </p:grpSp>
      <p:sp>
        <p:nvSpPr>
          <p:cNvPr id="47" name="TextBox 47"/>
          <p:cNvSpPr txBox="1"/>
          <p:nvPr/>
        </p:nvSpPr>
        <p:spPr>
          <a:xfrm>
            <a:off x="6352273" y="7133057"/>
            <a:ext cx="2585415" cy="230141"/>
          </a:xfrm>
          <a:prstGeom prst="rect">
            <a:avLst/>
          </a:prstGeom>
        </p:spPr>
        <p:txBody>
          <a:bodyPr lIns="0" tIns="0" rIns="0" bIns="0" rtlCol="0" anchor="t">
            <a:spAutoFit/>
          </a:bodyPr>
          <a:lstStyle/>
          <a:p>
            <a:pPr algn="ctr">
              <a:lnSpc>
                <a:spcPts val="1862"/>
              </a:lnSpc>
            </a:pPr>
            <a:r>
              <a:rPr lang="en-US" sz="1330">
                <a:solidFill>
                  <a:srgbClr val="537B66"/>
                </a:solidFill>
                <a:latin typeface="Glacial Indifference Bold"/>
              </a:rPr>
              <a:t>Guest Amenities &amp; Experiences:</a:t>
            </a:r>
          </a:p>
        </p:txBody>
      </p:sp>
      <p:sp>
        <p:nvSpPr>
          <p:cNvPr id="48" name="TextBox 48"/>
          <p:cNvSpPr txBox="1"/>
          <p:nvPr/>
        </p:nvSpPr>
        <p:spPr>
          <a:xfrm>
            <a:off x="6468694" y="7741980"/>
            <a:ext cx="2274004" cy="1263815"/>
          </a:xfrm>
          <a:prstGeom prst="rect">
            <a:avLst/>
          </a:prstGeom>
        </p:spPr>
        <p:txBody>
          <a:bodyPr lIns="0" tIns="0" rIns="0" bIns="0" rtlCol="0" anchor="t">
            <a:spAutoFit/>
          </a:bodyPr>
          <a:lstStyle/>
          <a:p>
            <a:pPr marL="259001" lvl="1" indent="-129501">
              <a:lnSpc>
                <a:spcPts val="1679"/>
              </a:lnSpc>
              <a:buFont typeface="Arial"/>
              <a:buChar char="•"/>
            </a:pPr>
            <a:r>
              <a:rPr lang="en-US" sz="1199">
                <a:solidFill>
                  <a:srgbClr val="545454"/>
                </a:solidFill>
                <a:latin typeface="Glacial Indifference Bold"/>
              </a:rPr>
              <a:t>Amenities: internet, TV, Kitchen, Kitchen, Heating, Washer</a:t>
            </a:r>
          </a:p>
          <a:p>
            <a:pPr marL="259001" lvl="1" indent="-129501">
              <a:lnSpc>
                <a:spcPts val="1679"/>
              </a:lnSpc>
              <a:buFont typeface="Arial"/>
              <a:buChar char="•"/>
            </a:pPr>
            <a:r>
              <a:rPr lang="en-US" sz="1199">
                <a:solidFill>
                  <a:srgbClr val="545454"/>
                </a:solidFill>
                <a:latin typeface="Glacial Indifference Bold"/>
              </a:rPr>
              <a:t>Features: Laptop Friendly Workspace, Smoke Detector, Instant Bookable </a:t>
            </a:r>
          </a:p>
        </p:txBody>
      </p:sp>
      <p:sp>
        <p:nvSpPr>
          <p:cNvPr id="49" name="Freeform 49"/>
          <p:cNvSpPr/>
          <p:nvPr/>
        </p:nvSpPr>
        <p:spPr>
          <a:xfrm>
            <a:off x="10812345" y="6617588"/>
            <a:ext cx="6131940" cy="2276483"/>
          </a:xfrm>
          <a:custGeom>
            <a:avLst/>
            <a:gdLst/>
            <a:ahLst/>
            <a:cxnLst/>
            <a:rect l="l" t="t" r="r" b="b"/>
            <a:pathLst>
              <a:path w="6131940" h="2276483">
                <a:moveTo>
                  <a:pt x="0" y="0"/>
                </a:moveTo>
                <a:lnTo>
                  <a:pt x="6131940" y="0"/>
                </a:lnTo>
                <a:lnTo>
                  <a:pt x="6131940" y="2276482"/>
                </a:lnTo>
                <a:lnTo>
                  <a:pt x="0" y="22764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0" name="TextBox 50"/>
          <p:cNvSpPr txBox="1"/>
          <p:nvPr/>
        </p:nvSpPr>
        <p:spPr>
          <a:xfrm>
            <a:off x="11084273" y="7086820"/>
            <a:ext cx="5223147" cy="1071578"/>
          </a:xfrm>
          <a:prstGeom prst="rect">
            <a:avLst/>
          </a:prstGeom>
        </p:spPr>
        <p:txBody>
          <a:bodyPr lIns="0" tIns="0" rIns="0" bIns="0" rtlCol="0" anchor="t">
            <a:spAutoFit/>
          </a:bodyPr>
          <a:lstStyle/>
          <a:p>
            <a:pPr algn="ctr">
              <a:lnSpc>
                <a:spcPts val="2886"/>
              </a:lnSpc>
            </a:pPr>
            <a:r>
              <a:rPr lang="en-US" sz="2061">
                <a:solidFill>
                  <a:srgbClr val="3D312B"/>
                </a:solidFill>
                <a:latin typeface="Glacial Indifference Bold"/>
              </a:rPr>
              <a:t>Initially</a:t>
            </a:r>
          </a:p>
          <a:p>
            <a:pPr algn="ctr">
              <a:lnSpc>
                <a:spcPts val="2886"/>
              </a:lnSpc>
            </a:pPr>
            <a:r>
              <a:rPr lang="en-US" sz="2061">
                <a:solidFill>
                  <a:srgbClr val="3D312B"/>
                </a:solidFill>
                <a:latin typeface="Glacial Indifference Bold"/>
              </a:rPr>
              <a:t>Attribute : </a:t>
            </a:r>
            <a:r>
              <a:rPr lang="en-US" sz="2061">
                <a:solidFill>
                  <a:srgbClr val="3D312B"/>
                </a:solidFill>
                <a:latin typeface="Glacial Indifference"/>
              </a:rPr>
              <a:t>89</a:t>
            </a:r>
          </a:p>
          <a:p>
            <a:pPr algn="ctr">
              <a:lnSpc>
                <a:spcPts val="2886"/>
              </a:lnSpc>
            </a:pPr>
            <a:r>
              <a:rPr lang="en-US" sz="2061">
                <a:solidFill>
                  <a:srgbClr val="3D312B"/>
                </a:solidFill>
                <a:latin typeface="Glacial Indifference Bold"/>
              </a:rPr>
              <a:t>Records: </a:t>
            </a:r>
            <a:r>
              <a:rPr lang="en-US" sz="2061">
                <a:solidFill>
                  <a:srgbClr val="3D312B"/>
                </a:solidFill>
                <a:latin typeface="Glacial Indifference"/>
              </a:rPr>
              <a:t>494954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15397358" y="260679"/>
            <a:ext cx="3520055" cy="2032832"/>
          </a:xfrm>
          <a:custGeom>
            <a:avLst/>
            <a:gdLst/>
            <a:ahLst/>
            <a:cxnLst/>
            <a:rect l="l" t="t" r="r" b="b"/>
            <a:pathLst>
              <a:path w="3520055" h="2032832">
                <a:moveTo>
                  <a:pt x="0" y="0"/>
                </a:moveTo>
                <a:lnTo>
                  <a:pt x="3520055" y="0"/>
                </a:lnTo>
                <a:lnTo>
                  <a:pt x="3520055" y="2032831"/>
                </a:lnTo>
                <a:lnTo>
                  <a:pt x="0" y="20328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76566" y="8688306"/>
            <a:ext cx="2813702" cy="3197389"/>
          </a:xfrm>
          <a:custGeom>
            <a:avLst/>
            <a:gdLst/>
            <a:ahLst/>
            <a:cxnLst/>
            <a:rect l="l" t="t" r="r" b="b"/>
            <a:pathLst>
              <a:path w="2813702" h="3197389">
                <a:moveTo>
                  <a:pt x="0" y="0"/>
                </a:moveTo>
                <a:lnTo>
                  <a:pt x="2813702" y="0"/>
                </a:lnTo>
                <a:lnTo>
                  <a:pt x="2813702" y="3197388"/>
                </a:lnTo>
                <a:lnTo>
                  <a:pt x="0" y="3197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5180512" y="7997494"/>
            <a:ext cx="4438391" cy="3489685"/>
          </a:xfrm>
          <a:custGeom>
            <a:avLst/>
            <a:gdLst/>
            <a:ahLst/>
            <a:cxnLst/>
            <a:rect l="l" t="t" r="r" b="b"/>
            <a:pathLst>
              <a:path w="4438391" h="3489685">
                <a:moveTo>
                  <a:pt x="0" y="0"/>
                </a:moveTo>
                <a:lnTo>
                  <a:pt x="4438391" y="0"/>
                </a:lnTo>
                <a:lnTo>
                  <a:pt x="4438391" y="3489685"/>
                </a:lnTo>
                <a:lnTo>
                  <a:pt x="0" y="34896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554451" y="-1017441"/>
            <a:ext cx="3828055" cy="3009809"/>
          </a:xfrm>
          <a:custGeom>
            <a:avLst/>
            <a:gdLst/>
            <a:ahLst/>
            <a:cxnLst/>
            <a:rect l="l" t="t" r="r" b="b"/>
            <a:pathLst>
              <a:path w="3828055" h="3009809">
                <a:moveTo>
                  <a:pt x="0" y="0"/>
                </a:moveTo>
                <a:lnTo>
                  <a:pt x="3828055" y="0"/>
                </a:lnTo>
                <a:lnTo>
                  <a:pt x="3828055" y="3009808"/>
                </a:lnTo>
                <a:lnTo>
                  <a:pt x="0" y="30098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318691" y="7997494"/>
            <a:ext cx="2823641" cy="2995905"/>
          </a:xfrm>
          <a:custGeom>
            <a:avLst/>
            <a:gdLst/>
            <a:ahLst/>
            <a:cxnLst/>
            <a:rect l="l" t="t" r="r" b="b"/>
            <a:pathLst>
              <a:path w="2823641" h="2995905">
                <a:moveTo>
                  <a:pt x="0" y="0"/>
                </a:moveTo>
                <a:lnTo>
                  <a:pt x="2823641" y="0"/>
                </a:lnTo>
                <a:lnTo>
                  <a:pt x="2823641" y="2995905"/>
                </a:lnTo>
                <a:lnTo>
                  <a:pt x="0" y="29959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rot="2122617">
            <a:off x="4033563" y="3678432"/>
            <a:ext cx="757448" cy="689966"/>
          </a:xfrm>
          <a:custGeom>
            <a:avLst/>
            <a:gdLst/>
            <a:ahLst/>
            <a:cxnLst/>
            <a:rect l="l" t="t" r="r" b="b"/>
            <a:pathLst>
              <a:path w="757448" h="689966">
                <a:moveTo>
                  <a:pt x="0" y="0"/>
                </a:moveTo>
                <a:lnTo>
                  <a:pt x="757448" y="0"/>
                </a:lnTo>
                <a:lnTo>
                  <a:pt x="757448" y="689966"/>
                </a:lnTo>
                <a:lnTo>
                  <a:pt x="0" y="6899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TextBox 9"/>
          <p:cNvSpPr txBox="1"/>
          <p:nvPr/>
        </p:nvSpPr>
        <p:spPr>
          <a:xfrm>
            <a:off x="3053647" y="4985343"/>
            <a:ext cx="3049815" cy="468430"/>
          </a:xfrm>
          <a:prstGeom prst="rect">
            <a:avLst/>
          </a:prstGeom>
        </p:spPr>
        <p:txBody>
          <a:bodyPr lIns="0" tIns="0" rIns="0" bIns="0" rtlCol="0" anchor="t">
            <a:spAutoFit/>
          </a:bodyPr>
          <a:lstStyle/>
          <a:p>
            <a:pPr algn="ctr">
              <a:lnSpc>
                <a:spcPts val="3484"/>
              </a:lnSpc>
            </a:pPr>
            <a:r>
              <a:rPr lang="en-US" sz="3519" spc="77">
                <a:solidFill>
                  <a:srgbClr val="537B66"/>
                </a:solidFill>
                <a:latin typeface="Glacial Indifference Bold"/>
              </a:rPr>
              <a:t>Amenities</a:t>
            </a:r>
          </a:p>
        </p:txBody>
      </p:sp>
      <p:grpSp>
        <p:nvGrpSpPr>
          <p:cNvPr id="10" name="Group 10"/>
          <p:cNvGrpSpPr/>
          <p:nvPr/>
        </p:nvGrpSpPr>
        <p:grpSpPr>
          <a:xfrm>
            <a:off x="586216" y="3491904"/>
            <a:ext cx="1952998" cy="514945"/>
            <a:chOff x="0" y="0"/>
            <a:chExt cx="1066981" cy="281330"/>
          </a:xfrm>
        </p:grpSpPr>
        <p:sp>
          <p:nvSpPr>
            <p:cNvPr id="11" name="Freeform 11"/>
            <p:cNvSpPr/>
            <p:nvPr/>
          </p:nvSpPr>
          <p:spPr>
            <a:xfrm>
              <a:off x="0" y="0"/>
              <a:ext cx="1066981" cy="281330"/>
            </a:xfrm>
            <a:custGeom>
              <a:avLst/>
              <a:gdLst/>
              <a:ahLst/>
              <a:cxnLst/>
              <a:rect l="l" t="t" r="r" b="b"/>
              <a:pathLst>
                <a:path w="1066981" h="281330">
                  <a:moveTo>
                    <a:pt x="140665" y="0"/>
                  </a:moveTo>
                  <a:lnTo>
                    <a:pt x="926316" y="0"/>
                  </a:lnTo>
                  <a:cubicBezTo>
                    <a:pt x="963623" y="0"/>
                    <a:pt x="999402" y="14820"/>
                    <a:pt x="1025782" y="41200"/>
                  </a:cubicBezTo>
                  <a:cubicBezTo>
                    <a:pt x="1052161" y="67580"/>
                    <a:pt x="1066981" y="103358"/>
                    <a:pt x="1066981" y="140665"/>
                  </a:cubicBezTo>
                  <a:lnTo>
                    <a:pt x="1066981" y="140665"/>
                  </a:lnTo>
                  <a:cubicBezTo>
                    <a:pt x="1066981" y="218352"/>
                    <a:pt x="1004004" y="281330"/>
                    <a:pt x="926316" y="281330"/>
                  </a:cubicBezTo>
                  <a:lnTo>
                    <a:pt x="140665" y="281330"/>
                  </a:lnTo>
                  <a:cubicBezTo>
                    <a:pt x="62978" y="281330"/>
                    <a:pt x="0" y="218352"/>
                    <a:pt x="0" y="140665"/>
                  </a:cubicBezTo>
                  <a:lnTo>
                    <a:pt x="0" y="140665"/>
                  </a:lnTo>
                  <a:cubicBezTo>
                    <a:pt x="0" y="62978"/>
                    <a:pt x="62978" y="0"/>
                    <a:pt x="140665" y="0"/>
                  </a:cubicBezTo>
                  <a:close/>
                </a:path>
              </a:pathLst>
            </a:custGeom>
            <a:solidFill>
              <a:srgbClr val="C2EBE3"/>
            </a:solidFill>
          </p:spPr>
          <p:txBody>
            <a:bodyPr/>
            <a:lstStyle/>
            <a:p>
              <a:endParaRPr lang="en-US"/>
            </a:p>
          </p:txBody>
        </p:sp>
        <p:sp>
          <p:nvSpPr>
            <p:cNvPr id="12" name="TextBox 12"/>
            <p:cNvSpPr txBox="1"/>
            <p:nvPr/>
          </p:nvSpPr>
          <p:spPr>
            <a:xfrm>
              <a:off x="0" y="28575"/>
              <a:ext cx="1066981" cy="252755"/>
            </a:xfrm>
            <a:prstGeom prst="rect">
              <a:avLst/>
            </a:prstGeom>
          </p:spPr>
          <p:txBody>
            <a:bodyPr lIns="71438" tIns="71438" rIns="71438" bIns="71438" rtlCol="0" anchor="ctr"/>
            <a:lstStyle/>
            <a:p>
              <a:pPr algn="ctr">
                <a:lnSpc>
                  <a:spcPts val="2598"/>
                </a:lnSpc>
              </a:pPr>
              <a:endParaRPr/>
            </a:p>
          </p:txBody>
        </p:sp>
      </p:grpSp>
      <p:grpSp>
        <p:nvGrpSpPr>
          <p:cNvPr id="13" name="Group 13"/>
          <p:cNvGrpSpPr/>
          <p:nvPr/>
        </p:nvGrpSpPr>
        <p:grpSpPr>
          <a:xfrm>
            <a:off x="93130" y="4775844"/>
            <a:ext cx="1971536" cy="480241"/>
            <a:chOff x="0" y="0"/>
            <a:chExt cx="1077109" cy="262370"/>
          </a:xfrm>
        </p:grpSpPr>
        <p:sp>
          <p:nvSpPr>
            <p:cNvPr id="14" name="Freeform 14"/>
            <p:cNvSpPr/>
            <p:nvPr/>
          </p:nvSpPr>
          <p:spPr>
            <a:xfrm>
              <a:off x="0" y="0"/>
              <a:ext cx="1077109" cy="262370"/>
            </a:xfrm>
            <a:custGeom>
              <a:avLst/>
              <a:gdLst/>
              <a:ahLst/>
              <a:cxnLst/>
              <a:rect l="l" t="t" r="r" b="b"/>
              <a:pathLst>
                <a:path w="1077109" h="262370">
                  <a:moveTo>
                    <a:pt x="131185" y="0"/>
                  </a:moveTo>
                  <a:lnTo>
                    <a:pt x="945924" y="0"/>
                  </a:lnTo>
                  <a:cubicBezTo>
                    <a:pt x="1018375" y="0"/>
                    <a:pt x="1077109" y="58734"/>
                    <a:pt x="1077109" y="131185"/>
                  </a:cubicBezTo>
                  <a:lnTo>
                    <a:pt x="1077109" y="131185"/>
                  </a:lnTo>
                  <a:cubicBezTo>
                    <a:pt x="1077109" y="165977"/>
                    <a:pt x="1063288" y="199345"/>
                    <a:pt x="1038686" y="223947"/>
                  </a:cubicBezTo>
                  <a:cubicBezTo>
                    <a:pt x="1014084" y="248549"/>
                    <a:pt x="980716" y="262370"/>
                    <a:pt x="945924" y="262370"/>
                  </a:cubicBezTo>
                  <a:lnTo>
                    <a:pt x="131185" y="262370"/>
                  </a:lnTo>
                  <a:cubicBezTo>
                    <a:pt x="58734" y="262370"/>
                    <a:pt x="0" y="203637"/>
                    <a:pt x="0" y="131185"/>
                  </a:cubicBezTo>
                  <a:lnTo>
                    <a:pt x="0" y="131185"/>
                  </a:lnTo>
                  <a:cubicBezTo>
                    <a:pt x="0" y="58734"/>
                    <a:pt x="58734" y="0"/>
                    <a:pt x="131185" y="0"/>
                  </a:cubicBezTo>
                  <a:close/>
                </a:path>
              </a:pathLst>
            </a:custGeom>
            <a:solidFill>
              <a:srgbClr val="A4B9FB"/>
            </a:solidFill>
          </p:spPr>
          <p:txBody>
            <a:bodyPr/>
            <a:lstStyle/>
            <a:p>
              <a:endParaRPr lang="en-US"/>
            </a:p>
          </p:txBody>
        </p:sp>
        <p:sp>
          <p:nvSpPr>
            <p:cNvPr id="15" name="TextBox 15"/>
            <p:cNvSpPr txBox="1"/>
            <p:nvPr/>
          </p:nvSpPr>
          <p:spPr>
            <a:xfrm>
              <a:off x="0" y="28575"/>
              <a:ext cx="1077109" cy="233795"/>
            </a:xfrm>
            <a:prstGeom prst="rect">
              <a:avLst/>
            </a:prstGeom>
          </p:spPr>
          <p:txBody>
            <a:bodyPr lIns="71438" tIns="71438" rIns="71438" bIns="71438" rtlCol="0" anchor="ctr"/>
            <a:lstStyle/>
            <a:p>
              <a:pPr algn="ctr">
                <a:lnSpc>
                  <a:spcPts val="2598"/>
                </a:lnSpc>
              </a:pPr>
              <a:endParaRPr/>
            </a:p>
          </p:txBody>
        </p:sp>
      </p:grpSp>
      <p:grpSp>
        <p:nvGrpSpPr>
          <p:cNvPr id="16" name="Group 16"/>
          <p:cNvGrpSpPr/>
          <p:nvPr/>
        </p:nvGrpSpPr>
        <p:grpSpPr>
          <a:xfrm>
            <a:off x="724279" y="6017680"/>
            <a:ext cx="1952998" cy="504371"/>
            <a:chOff x="0" y="0"/>
            <a:chExt cx="1066981" cy="275553"/>
          </a:xfrm>
        </p:grpSpPr>
        <p:sp>
          <p:nvSpPr>
            <p:cNvPr id="17" name="Freeform 17"/>
            <p:cNvSpPr/>
            <p:nvPr/>
          </p:nvSpPr>
          <p:spPr>
            <a:xfrm>
              <a:off x="0" y="0"/>
              <a:ext cx="1066981" cy="275553"/>
            </a:xfrm>
            <a:custGeom>
              <a:avLst/>
              <a:gdLst/>
              <a:ahLst/>
              <a:cxnLst/>
              <a:rect l="l" t="t" r="r" b="b"/>
              <a:pathLst>
                <a:path w="1066981" h="275553">
                  <a:moveTo>
                    <a:pt x="137776" y="0"/>
                  </a:moveTo>
                  <a:lnTo>
                    <a:pt x="929205" y="0"/>
                  </a:lnTo>
                  <a:cubicBezTo>
                    <a:pt x="965746" y="0"/>
                    <a:pt x="1000789" y="14516"/>
                    <a:pt x="1026628" y="40354"/>
                  </a:cubicBezTo>
                  <a:cubicBezTo>
                    <a:pt x="1052466" y="66192"/>
                    <a:pt x="1066981" y="101236"/>
                    <a:pt x="1066981" y="137776"/>
                  </a:cubicBezTo>
                  <a:lnTo>
                    <a:pt x="1066981" y="137776"/>
                  </a:lnTo>
                  <a:cubicBezTo>
                    <a:pt x="1066981" y="213868"/>
                    <a:pt x="1005297" y="275553"/>
                    <a:pt x="929205" y="275553"/>
                  </a:cubicBezTo>
                  <a:lnTo>
                    <a:pt x="137776" y="275553"/>
                  </a:lnTo>
                  <a:cubicBezTo>
                    <a:pt x="61685" y="275553"/>
                    <a:pt x="0" y="213868"/>
                    <a:pt x="0" y="137776"/>
                  </a:cubicBezTo>
                  <a:lnTo>
                    <a:pt x="0" y="137776"/>
                  </a:lnTo>
                  <a:cubicBezTo>
                    <a:pt x="0" y="61685"/>
                    <a:pt x="61685" y="0"/>
                    <a:pt x="137776" y="0"/>
                  </a:cubicBezTo>
                  <a:close/>
                </a:path>
              </a:pathLst>
            </a:custGeom>
            <a:solidFill>
              <a:srgbClr val="C2EBE3"/>
            </a:solidFill>
          </p:spPr>
          <p:txBody>
            <a:bodyPr/>
            <a:lstStyle/>
            <a:p>
              <a:endParaRPr lang="en-US"/>
            </a:p>
          </p:txBody>
        </p:sp>
        <p:sp>
          <p:nvSpPr>
            <p:cNvPr id="18" name="TextBox 18"/>
            <p:cNvSpPr txBox="1"/>
            <p:nvPr/>
          </p:nvSpPr>
          <p:spPr>
            <a:xfrm>
              <a:off x="0" y="28575"/>
              <a:ext cx="1066981" cy="246978"/>
            </a:xfrm>
            <a:prstGeom prst="rect">
              <a:avLst/>
            </a:prstGeom>
          </p:spPr>
          <p:txBody>
            <a:bodyPr lIns="71438" tIns="71438" rIns="71438" bIns="71438" rtlCol="0" anchor="ctr"/>
            <a:lstStyle/>
            <a:p>
              <a:pPr algn="ctr">
                <a:lnSpc>
                  <a:spcPts val="2598"/>
                </a:lnSpc>
              </a:pPr>
              <a:endParaRPr/>
            </a:p>
          </p:txBody>
        </p:sp>
      </p:grpSp>
      <p:grpSp>
        <p:nvGrpSpPr>
          <p:cNvPr id="19" name="Group 19"/>
          <p:cNvGrpSpPr/>
          <p:nvPr/>
        </p:nvGrpSpPr>
        <p:grpSpPr>
          <a:xfrm>
            <a:off x="6239971" y="3491904"/>
            <a:ext cx="1971536" cy="480241"/>
            <a:chOff x="0" y="0"/>
            <a:chExt cx="1077109" cy="262370"/>
          </a:xfrm>
        </p:grpSpPr>
        <p:sp>
          <p:nvSpPr>
            <p:cNvPr id="20" name="Freeform 20"/>
            <p:cNvSpPr/>
            <p:nvPr/>
          </p:nvSpPr>
          <p:spPr>
            <a:xfrm>
              <a:off x="0" y="0"/>
              <a:ext cx="1077109" cy="262370"/>
            </a:xfrm>
            <a:custGeom>
              <a:avLst/>
              <a:gdLst/>
              <a:ahLst/>
              <a:cxnLst/>
              <a:rect l="l" t="t" r="r" b="b"/>
              <a:pathLst>
                <a:path w="1077109" h="262370">
                  <a:moveTo>
                    <a:pt x="131185" y="0"/>
                  </a:moveTo>
                  <a:lnTo>
                    <a:pt x="945924" y="0"/>
                  </a:lnTo>
                  <a:cubicBezTo>
                    <a:pt x="1018375" y="0"/>
                    <a:pt x="1077109" y="58734"/>
                    <a:pt x="1077109" y="131185"/>
                  </a:cubicBezTo>
                  <a:lnTo>
                    <a:pt x="1077109" y="131185"/>
                  </a:lnTo>
                  <a:cubicBezTo>
                    <a:pt x="1077109" y="165977"/>
                    <a:pt x="1063288" y="199345"/>
                    <a:pt x="1038686" y="223947"/>
                  </a:cubicBezTo>
                  <a:cubicBezTo>
                    <a:pt x="1014084" y="248549"/>
                    <a:pt x="980716" y="262370"/>
                    <a:pt x="945924" y="262370"/>
                  </a:cubicBezTo>
                  <a:lnTo>
                    <a:pt x="131185" y="262370"/>
                  </a:lnTo>
                  <a:cubicBezTo>
                    <a:pt x="58734" y="262370"/>
                    <a:pt x="0" y="203637"/>
                    <a:pt x="0" y="131185"/>
                  </a:cubicBezTo>
                  <a:lnTo>
                    <a:pt x="0" y="131185"/>
                  </a:lnTo>
                  <a:cubicBezTo>
                    <a:pt x="0" y="58734"/>
                    <a:pt x="58734" y="0"/>
                    <a:pt x="131185" y="0"/>
                  </a:cubicBezTo>
                  <a:close/>
                </a:path>
              </a:pathLst>
            </a:custGeom>
            <a:solidFill>
              <a:srgbClr val="C2EBE3"/>
            </a:solidFill>
          </p:spPr>
          <p:txBody>
            <a:bodyPr/>
            <a:lstStyle/>
            <a:p>
              <a:endParaRPr lang="en-US"/>
            </a:p>
          </p:txBody>
        </p:sp>
        <p:sp>
          <p:nvSpPr>
            <p:cNvPr id="21" name="TextBox 21"/>
            <p:cNvSpPr txBox="1"/>
            <p:nvPr/>
          </p:nvSpPr>
          <p:spPr>
            <a:xfrm>
              <a:off x="0" y="28575"/>
              <a:ext cx="1077109" cy="233795"/>
            </a:xfrm>
            <a:prstGeom prst="rect">
              <a:avLst/>
            </a:prstGeom>
          </p:spPr>
          <p:txBody>
            <a:bodyPr lIns="71438" tIns="71438" rIns="71438" bIns="71438" rtlCol="0" anchor="ctr"/>
            <a:lstStyle/>
            <a:p>
              <a:pPr algn="ctr">
                <a:lnSpc>
                  <a:spcPts val="2598"/>
                </a:lnSpc>
              </a:pPr>
              <a:endParaRPr/>
            </a:p>
          </p:txBody>
        </p:sp>
      </p:grpSp>
      <p:grpSp>
        <p:nvGrpSpPr>
          <p:cNvPr id="22" name="Group 22"/>
          <p:cNvGrpSpPr/>
          <p:nvPr/>
        </p:nvGrpSpPr>
        <p:grpSpPr>
          <a:xfrm>
            <a:off x="6694925" y="4770823"/>
            <a:ext cx="1952998" cy="504371"/>
            <a:chOff x="0" y="0"/>
            <a:chExt cx="1066981" cy="275553"/>
          </a:xfrm>
        </p:grpSpPr>
        <p:sp>
          <p:nvSpPr>
            <p:cNvPr id="23" name="Freeform 23"/>
            <p:cNvSpPr/>
            <p:nvPr/>
          </p:nvSpPr>
          <p:spPr>
            <a:xfrm>
              <a:off x="0" y="0"/>
              <a:ext cx="1066981" cy="275553"/>
            </a:xfrm>
            <a:custGeom>
              <a:avLst/>
              <a:gdLst/>
              <a:ahLst/>
              <a:cxnLst/>
              <a:rect l="l" t="t" r="r" b="b"/>
              <a:pathLst>
                <a:path w="1066981" h="275553">
                  <a:moveTo>
                    <a:pt x="137776" y="0"/>
                  </a:moveTo>
                  <a:lnTo>
                    <a:pt x="929205" y="0"/>
                  </a:lnTo>
                  <a:cubicBezTo>
                    <a:pt x="965746" y="0"/>
                    <a:pt x="1000789" y="14516"/>
                    <a:pt x="1026628" y="40354"/>
                  </a:cubicBezTo>
                  <a:cubicBezTo>
                    <a:pt x="1052466" y="66192"/>
                    <a:pt x="1066981" y="101236"/>
                    <a:pt x="1066981" y="137776"/>
                  </a:cubicBezTo>
                  <a:lnTo>
                    <a:pt x="1066981" y="137776"/>
                  </a:lnTo>
                  <a:cubicBezTo>
                    <a:pt x="1066981" y="213868"/>
                    <a:pt x="1005297" y="275553"/>
                    <a:pt x="929205" y="275553"/>
                  </a:cubicBezTo>
                  <a:lnTo>
                    <a:pt x="137776" y="275553"/>
                  </a:lnTo>
                  <a:cubicBezTo>
                    <a:pt x="61685" y="275553"/>
                    <a:pt x="0" y="213868"/>
                    <a:pt x="0" y="137776"/>
                  </a:cubicBezTo>
                  <a:lnTo>
                    <a:pt x="0" y="137776"/>
                  </a:lnTo>
                  <a:cubicBezTo>
                    <a:pt x="0" y="61685"/>
                    <a:pt x="61685" y="0"/>
                    <a:pt x="137776" y="0"/>
                  </a:cubicBezTo>
                  <a:close/>
                </a:path>
              </a:pathLst>
            </a:custGeom>
            <a:solidFill>
              <a:srgbClr val="A4B9FB"/>
            </a:solidFill>
          </p:spPr>
          <p:txBody>
            <a:bodyPr/>
            <a:lstStyle/>
            <a:p>
              <a:endParaRPr lang="en-US"/>
            </a:p>
          </p:txBody>
        </p:sp>
        <p:sp>
          <p:nvSpPr>
            <p:cNvPr id="24" name="TextBox 24"/>
            <p:cNvSpPr txBox="1"/>
            <p:nvPr/>
          </p:nvSpPr>
          <p:spPr>
            <a:xfrm>
              <a:off x="0" y="28575"/>
              <a:ext cx="1066981" cy="246978"/>
            </a:xfrm>
            <a:prstGeom prst="rect">
              <a:avLst/>
            </a:prstGeom>
          </p:spPr>
          <p:txBody>
            <a:bodyPr lIns="71438" tIns="71438" rIns="71438" bIns="71438" rtlCol="0" anchor="ctr"/>
            <a:lstStyle/>
            <a:p>
              <a:pPr algn="ctr">
                <a:lnSpc>
                  <a:spcPts val="2598"/>
                </a:lnSpc>
              </a:pPr>
              <a:endParaRPr/>
            </a:p>
          </p:txBody>
        </p:sp>
      </p:grpSp>
      <p:grpSp>
        <p:nvGrpSpPr>
          <p:cNvPr id="25" name="Group 25"/>
          <p:cNvGrpSpPr/>
          <p:nvPr/>
        </p:nvGrpSpPr>
        <p:grpSpPr>
          <a:xfrm>
            <a:off x="6356926" y="6017680"/>
            <a:ext cx="1952998" cy="514945"/>
            <a:chOff x="0" y="0"/>
            <a:chExt cx="1066981" cy="281330"/>
          </a:xfrm>
        </p:grpSpPr>
        <p:sp>
          <p:nvSpPr>
            <p:cNvPr id="26" name="Freeform 26"/>
            <p:cNvSpPr/>
            <p:nvPr/>
          </p:nvSpPr>
          <p:spPr>
            <a:xfrm>
              <a:off x="0" y="0"/>
              <a:ext cx="1066981" cy="281330"/>
            </a:xfrm>
            <a:custGeom>
              <a:avLst/>
              <a:gdLst/>
              <a:ahLst/>
              <a:cxnLst/>
              <a:rect l="l" t="t" r="r" b="b"/>
              <a:pathLst>
                <a:path w="1066981" h="281330">
                  <a:moveTo>
                    <a:pt x="140665" y="0"/>
                  </a:moveTo>
                  <a:lnTo>
                    <a:pt x="926316" y="0"/>
                  </a:lnTo>
                  <a:cubicBezTo>
                    <a:pt x="963623" y="0"/>
                    <a:pt x="999402" y="14820"/>
                    <a:pt x="1025782" y="41200"/>
                  </a:cubicBezTo>
                  <a:cubicBezTo>
                    <a:pt x="1052161" y="67580"/>
                    <a:pt x="1066981" y="103358"/>
                    <a:pt x="1066981" y="140665"/>
                  </a:cubicBezTo>
                  <a:lnTo>
                    <a:pt x="1066981" y="140665"/>
                  </a:lnTo>
                  <a:cubicBezTo>
                    <a:pt x="1066981" y="218352"/>
                    <a:pt x="1004004" y="281330"/>
                    <a:pt x="926316" y="281330"/>
                  </a:cubicBezTo>
                  <a:lnTo>
                    <a:pt x="140665" y="281330"/>
                  </a:lnTo>
                  <a:cubicBezTo>
                    <a:pt x="62978" y="281330"/>
                    <a:pt x="0" y="218352"/>
                    <a:pt x="0" y="140665"/>
                  </a:cubicBezTo>
                  <a:lnTo>
                    <a:pt x="0" y="140665"/>
                  </a:lnTo>
                  <a:cubicBezTo>
                    <a:pt x="0" y="62978"/>
                    <a:pt x="62978" y="0"/>
                    <a:pt x="140665" y="0"/>
                  </a:cubicBezTo>
                  <a:close/>
                </a:path>
              </a:pathLst>
            </a:custGeom>
            <a:solidFill>
              <a:srgbClr val="C2EBE3"/>
            </a:solidFill>
          </p:spPr>
          <p:txBody>
            <a:bodyPr/>
            <a:lstStyle/>
            <a:p>
              <a:endParaRPr lang="en-US"/>
            </a:p>
          </p:txBody>
        </p:sp>
        <p:sp>
          <p:nvSpPr>
            <p:cNvPr id="27" name="TextBox 27"/>
            <p:cNvSpPr txBox="1"/>
            <p:nvPr/>
          </p:nvSpPr>
          <p:spPr>
            <a:xfrm>
              <a:off x="0" y="28575"/>
              <a:ext cx="1066981" cy="252755"/>
            </a:xfrm>
            <a:prstGeom prst="rect">
              <a:avLst/>
            </a:prstGeom>
          </p:spPr>
          <p:txBody>
            <a:bodyPr lIns="71438" tIns="71438" rIns="71438" bIns="71438" rtlCol="0" anchor="ctr"/>
            <a:lstStyle/>
            <a:p>
              <a:pPr algn="ctr">
                <a:lnSpc>
                  <a:spcPts val="2598"/>
                </a:lnSpc>
              </a:pPr>
              <a:endParaRPr/>
            </a:p>
          </p:txBody>
        </p:sp>
      </p:grpSp>
      <p:sp>
        <p:nvSpPr>
          <p:cNvPr id="28" name="Freeform 28"/>
          <p:cNvSpPr/>
          <p:nvPr/>
        </p:nvSpPr>
        <p:spPr>
          <a:xfrm rot="-1643804">
            <a:off x="5073129" y="4019992"/>
            <a:ext cx="1157564" cy="322475"/>
          </a:xfrm>
          <a:custGeom>
            <a:avLst/>
            <a:gdLst/>
            <a:ahLst/>
            <a:cxnLst/>
            <a:rect l="l" t="t" r="r" b="b"/>
            <a:pathLst>
              <a:path w="1157564" h="322475">
                <a:moveTo>
                  <a:pt x="0" y="0"/>
                </a:moveTo>
                <a:lnTo>
                  <a:pt x="1157564" y="0"/>
                </a:lnTo>
                <a:lnTo>
                  <a:pt x="1157564" y="322476"/>
                </a:lnTo>
                <a:lnTo>
                  <a:pt x="0" y="322476"/>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29" name="TextBox 29"/>
          <p:cNvSpPr txBox="1"/>
          <p:nvPr/>
        </p:nvSpPr>
        <p:spPr>
          <a:xfrm>
            <a:off x="300404" y="4931575"/>
            <a:ext cx="1627794" cy="227498"/>
          </a:xfrm>
          <a:prstGeom prst="rect">
            <a:avLst/>
          </a:prstGeom>
        </p:spPr>
        <p:txBody>
          <a:bodyPr lIns="0" tIns="0" rIns="0" bIns="0" rtlCol="0" anchor="t">
            <a:spAutoFit/>
          </a:bodyPr>
          <a:lstStyle/>
          <a:p>
            <a:pPr algn="ctr">
              <a:lnSpc>
                <a:spcPts val="1712"/>
              </a:lnSpc>
              <a:spcBef>
                <a:spcPct val="0"/>
              </a:spcBef>
            </a:pPr>
            <a:r>
              <a:rPr lang="en-US" sz="1630" spc="68">
                <a:solidFill>
                  <a:srgbClr val="537B66"/>
                </a:solidFill>
                <a:latin typeface="Glacial Indifference Bold"/>
              </a:rPr>
              <a:t>Kitchen</a:t>
            </a:r>
          </a:p>
        </p:txBody>
      </p:sp>
      <p:sp>
        <p:nvSpPr>
          <p:cNvPr id="30" name="TextBox 30"/>
          <p:cNvSpPr txBox="1"/>
          <p:nvPr/>
        </p:nvSpPr>
        <p:spPr>
          <a:xfrm>
            <a:off x="776760" y="3646995"/>
            <a:ext cx="1627794" cy="227498"/>
          </a:xfrm>
          <a:prstGeom prst="rect">
            <a:avLst/>
          </a:prstGeom>
        </p:spPr>
        <p:txBody>
          <a:bodyPr lIns="0" tIns="0" rIns="0" bIns="0" rtlCol="0" anchor="t">
            <a:spAutoFit/>
          </a:bodyPr>
          <a:lstStyle/>
          <a:p>
            <a:pPr algn="ctr">
              <a:lnSpc>
                <a:spcPts val="1712"/>
              </a:lnSpc>
              <a:spcBef>
                <a:spcPct val="0"/>
              </a:spcBef>
            </a:pPr>
            <a:r>
              <a:rPr lang="en-US" sz="1630" spc="68">
                <a:solidFill>
                  <a:srgbClr val="537B66"/>
                </a:solidFill>
                <a:latin typeface="Glacial Indifference Bold"/>
              </a:rPr>
              <a:t>TV, Internet</a:t>
            </a:r>
          </a:p>
        </p:txBody>
      </p:sp>
      <p:sp>
        <p:nvSpPr>
          <p:cNvPr id="31" name="TextBox 31"/>
          <p:cNvSpPr txBox="1"/>
          <p:nvPr/>
        </p:nvSpPr>
        <p:spPr>
          <a:xfrm>
            <a:off x="886881" y="6177070"/>
            <a:ext cx="1627794" cy="192610"/>
          </a:xfrm>
          <a:prstGeom prst="rect">
            <a:avLst/>
          </a:prstGeom>
        </p:spPr>
        <p:txBody>
          <a:bodyPr lIns="0" tIns="0" rIns="0" bIns="0" rtlCol="0" anchor="t">
            <a:spAutoFit/>
          </a:bodyPr>
          <a:lstStyle/>
          <a:p>
            <a:pPr algn="ctr">
              <a:lnSpc>
                <a:spcPts val="1485"/>
              </a:lnSpc>
              <a:spcBef>
                <a:spcPct val="0"/>
              </a:spcBef>
            </a:pPr>
            <a:r>
              <a:rPr lang="en-US" sz="1415" spc="59">
                <a:solidFill>
                  <a:srgbClr val="537B66"/>
                </a:solidFill>
                <a:latin typeface="Glacial Indifference Bold"/>
              </a:rPr>
              <a:t>Heating, Washer</a:t>
            </a:r>
          </a:p>
        </p:txBody>
      </p:sp>
      <p:sp>
        <p:nvSpPr>
          <p:cNvPr id="32" name="TextBox 32"/>
          <p:cNvSpPr txBox="1"/>
          <p:nvPr/>
        </p:nvSpPr>
        <p:spPr>
          <a:xfrm>
            <a:off x="6857527" y="4937718"/>
            <a:ext cx="1627794" cy="170036"/>
          </a:xfrm>
          <a:prstGeom prst="rect">
            <a:avLst/>
          </a:prstGeom>
        </p:spPr>
        <p:txBody>
          <a:bodyPr lIns="0" tIns="0" rIns="0" bIns="0" rtlCol="0" anchor="t">
            <a:spAutoFit/>
          </a:bodyPr>
          <a:lstStyle/>
          <a:p>
            <a:pPr algn="ctr">
              <a:lnSpc>
                <a:spcPts val="1372"/>
              </a:lnSpc>
              <a:spcBef>
                <a:spcPct val="0"/>
              </a:spcBef>
            </a:pPr>
            <a:r>
              <a:rPr lang="en-US" sz="1307" spc="54">
                <a:solidFill>
                  <a:srgbClr val="537B66"/>
                </a:solidFill>
                <a:latin typeface="Glacial Indifference Bold"/>
              </a:rPr>
              <a:t>Fire Extinguisher</a:t>
            </a:r>
          </a:p>
        </p:txBody>
      </p:sp>
      <p:sp>
        <p:nvSpPr>
          <p:cNvPr id="33" name="TextBox 33"/>
          <p:cNvSpPr txBox="1"/>
          <p:nvPr/>
        </p:nvSpPr>
        <p:spPr>
          <a:xfrm>
            <a:off x="6461364" y="3639935"/>
            <a:ext cx="1627794" cy="204643"/>
          </a:xfrm>
          <a:prstGeom prst="rect">
            <a:avLst/>
          </a:prstGeom>
        </p:spPr>
        <p:txBody>
          <a:bodyPr lIns="0" tIns="0" rIns="0" bIns="0" rtlCol="0" anchor="t">
            <a:spAutoFit/>
          </a:bodyPr>
          <a:lstStyle/>
          <a:p>
            <a:pPr algn="ctr">
              <a:lnSpc>
                <a:spcPts val="1583"/>
              </a:lnSpc>
              <a:spcBef>
                <a:spcPct val="0"/>
              </a:spcBef>
            </a:pPr>
            <a:r>
              <a:rPr lang="en-US" sz="1508" spc="63">
                <a:solidFill>
                  <a:srgbClr val="537B66"/>
                </a:solidFill>
                <a:latin typeface="Glacial Indifference Bold"/>
              </a:rPr>
              <a:t>First Aid Kit</a:t>
            </a:r>
          </a:p>
        </p:txBody>
      </p:sp>
      <p:sp>
        <p:nvSpPr>
          <p:cNvPr id="34" name="TextBox 34"/>
          <p:cNvSpPr txBox="1"/>
          <p:nvPr/>
        </p:nvSpPr>
        <p:spPr>
          <a:xfrm>
            <a:off x="6568651" y="6188769"/>
            <a:ext cx="1627794" cy="227498"/>
          </a:xfrm>
          <a:prstGeom prst="rect">
            <a:avLst/>
          </a:prstGeom>
        </p:spPr>
        <p:txBody>
          <a:bodyPr lIns="0" tIns="0" rIns="0" bIns="0" rtlCol="0" anchor="t">
            <a:spAutoFit/>
          </a:bodyPr>
          <a:lstStyle/>
          <a:p>
            <a:pPr algn="ctr">
              <a:lnSpc>
                <a:spcPts val="1712"/>
              </a:lnSpc>
              <a:spcBef>
                <a:spcPct val="0"/>
              </a:spcBef>
            </a:pPr>
            <a:r>
              <a:rPr lang="en-US" sz="1630" spc="68">
                <a:solidFill>
                  <a:srgbClr val="537B66"/>
                </a:solidFill>
                <a:latin typeface="Glacial Indifference Bold"/>
              </a:rPr>
              <a:t>Breakfast, AC</a:t>
            </a:r>
          </a:p>
        </p:txBody>
      </p:sp>
      <p:sp>
        <p:nvSpPr>
          <p:cNvPr id="35" name="Freeform 35"/>
          <p:cNvSpPr/>
          <p:nvPr/>
        </p:nvSpPr>
        <p:spPr>
          <a:xfrm rot="204962">
            <a:off x="5524680" y="4854727"/>
            <a:ext cx="1157564" cy="322475"/>
          </a:xfrm>
          <a:custGeom>
            <a:avLst/>
            <a:gdLst/>
            <a:ahLst/>
            <a:cxnLst/>
            <a:rect l="l" t="t" r="r" b="b"/>
            <a:pathLst>
              <a:path w="1157564" h="322475">
                <a:moveTo>
                  <a:pt x="0" y="0"/>
                </a:moveTo>
                <a:lnTo>
                  <a:pt x="1157564" y="0"/>
                </a:lnTo>
                <a:lnTo>
                  <a:pt x="1157564" y="322475"/>
                </a:lnTo>
                <a:lnTo>
                  <a:pt x="0" y="322475"/>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36" name="Freeform 36"/>
          <p:cNvSpPr/>
          <p:nvPr/>
        </p:nvSpPr>
        <p:spPr>
          <a:xfrm rot="1543996">
            <a:off x="5141268" y="5916591"/>
            <a:ext cx="1157564" cy="322475"/>
          </a:xfrm>
          <a:custGeom>
            <a:avLst/>
            <a:gdLst/>
            <a:ahLst/>
            <a:cxnLst/>
            <a:rect l="l" t="t" r="r" b="b"/>
            <a:pathLst>
              <a:path w="1157564" h="322475">
                <a:moveTo>
                  <a:pt x="0" y="0"/>
                </a:moveTo>
                <a:lnTo>
                  <a:pt x="1157564" y="0"/>
                </a:lnTo>
                <a:lnTo>
                  <a:pt x="1157564" y="322476"/>
                </a:lnTo>
                <a:lnTo>
                  <a:pt x="0" y="322476"/>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37" name="Freeform 37"/>
          <p:cNvSpPr/>
          <p:nvPr/>
        </p:nvSpPr>
        <p:spPr>
          <a:xfrm rot="-8767587">
            <a:off x="2688661" y="4081633"/>
            <a:ext cx="1157564" cy="322475"/>
          </a:xfrm>
          <a:custGeom>
            <a:avLst/>
            <a:gdLst/>
            <a:ahLst/>
            <a:cxnLst/>
            <a:rect l="l" t="t" r="r" b="b"/>
            <a:pathLst>
              <a:path w="1157564" h="322475">
                <a:moveTo>
                  <a:pt x="0" y="0"/>
                </a:moveTo>
                <a:lnTo>
                  <a:pt x="1157564" y="0"/>
                </a:lnTo>
                <a:lnTo>
                  <a:pt x="1157564" y="322475"/>
                </a:lnTo>
                <a:lnTo>
                  <a:pt x="0" y="322475"/>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38" name="Freeform 38"/>
          <p:cNvSpPr/>
          <p:nvPr/>
        </p:nvSpPr>
        <p:spPr>
          <a:xfrm rot="-10366412">
            <a:off x="2118248" y="4994150"/>
            <a:ext cx="1157564" cy="322475"/>
          </a:xfrm>
          <a:custGeom>
            <a:avLst/>
            <a:gdLst/>
            <a:ahLst/>
            <a:cxnLst/>
            <a:rect l="l" t="t" r="r" b="b"/>
            <a:pathLst>
              <a:path w="1157564" h="322475">
                <a:moveTo>
                  <a:pt x="0" y="0"/>
                </a:moveTo>
                <a:lnTo>
                  <a:pt x="1157564" y="0"/>
                </a:lnTo>
                <a:lnTo>
                  <a:pt x="1157564" y="322475"/>
                </a:lnTo>
                <a:lnTo>
                  <a:pt x="0" y="322475"/>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39" name="Freeform 39"/>
          <p:cNvSpPr/>
          <p:nvPr/>
        </p:nvSpPr>
        <p:spPr>
          <a:xfrm rot="9139054">
            <a:off x="2671635" y="5916591"/>
            <a:ext cx="1157564" cy="322475"/>
          </a:xfrm>
          <a:custGeom>
            <a:avLst/>
            <a:gdLst/>
            <a:ahLst/>
            <a:cxnLst/>
            <a:rect l="l" t="t" r="r" b="b"/>
            <a:pathLst>
              <a:path w="1157564" h="322475">
                <a:moveTo>
                  <a:pt x="0" y="0"/>
                </a:moveTo>
                <a:lnTo>
                  <a:pt x="1157564" y="0"/>
                </a:lnTo>
                <a:lnTo>
                  <a:pt x="1157564" y="322476"/>
                </a:lnTo>
                <a:lnTo>
                  <a:pt x="0" y="322476"/>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40" name="Freeform 40"/>
          <p:cNvSpPr/>
          <p:nvPr/>
        </p:nvSpPr>
        <p:spPr>
          <a:xfrm rot="-8261386">
            <a:off x="4122038" y="5924883"/>
            <a:ext cx="757448" cy="689966"/>
          </a:xfrm>
          <a:custGeom>
            <a:avLst/>
            <a:gdLst/>
            <a:ahLst/>
            <a:cxnLst/>
            <a:rect l="l" t="t" r="r" b="b"/>
            <a:pathLst>
              <a:path w="757448" h="689966">
                <a:moveTo>
                  <a:pt x="0" y="0"/>
                </a:moveTo>
                <a:lnTo>
                  <a:pt x="757449" y="0"/>
                </a:lnTo>
                <a:lnTo>
                  <a:pt x="757449" y="689966"/>
                </a:lnTo>
                <a:lnTo>
                  <a:pt x="0" y="6899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41" name="Freeform 41"/>
          <p:cNvSpPr/>
          <p:nvPr/>
        </p:nvSpPr>
        <p:spPr>
          <a:xfrm rot="2122617">
            <a:off x="13136346" y="5460918"/>
            <a:ext cx="699832" cy="637483"/>
          </a:xfrm>
          <a:custGeom>
            <a:avLst/>
            <a:gdLst/>
            <a:ahLst/>
            <a:cxnLst/>
            <a:rect l="l" t="t" r="r" b="b"/>
            <a:pathLst>
              <a:path w="699832" h="637483">
                <a:moveTo>
                  <a:pt x="0" y="0"/>
                </a:moveTo>
                <a:lnTo>
                  <a:pt x="699832" y="0"/>
                </a:lnTo>
                <a:lnTo>
                  <a:pt x="699832" y="637483"/>
                </a:lnTo>
                <a:lnTo>
                  <a:pt x="0" y="6374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42" name="Group 42"/>
          <p:cNvGrpSpPr/>
          <p:nvPr/>
        </p:nvGrpSpPr>
        <p:grpSpPr>
          <a:xfrm>
            <a:off x="9951226" y="5288579"/>
            <a:ext cx="1804441" cy="475775"/>
            <a:chOff x="0" y="0"/>
            <a:chExt cx="1066981" cy="281330"/>
          </a:xfrm>
        </p:grpSpPr>
        <p:sp>
          <p:nvSpPr>
            <p:cNvPr id="43" name="Freeform 43"/>
            <p:cNvSpPr/>
            <p:nvPr/>
          </p:nvSpPr>
          <p:spPr>
            <a:xfrm>
              <a:off x="0" y="0"/>
              <a:ext cx="1066981" cy="281330"/>
            </a:xfrm>
            <a:custGeom>
              <a:avLst/>
              <a:gdLst/>
              <a:ahLst/>
              <a:cxnLst/>
              <a:rect l="l" t="t" r="r" b="b"/>
              <a:pathLst>
                <a:path w="1066981" h="281330">
                  <a:moveTo>
                    <a:pt x="140665" y="0"/>
                  </a:moveTo>
                  <a:lnTo>
                    <a:pt x="926316" y="0"/>
                  </a:lnTo>
                  <a:cubicBezTo>
                    <a:pt x="963623" y="0"/>
                    <a:pt x="999402" y="14820"/>
                    <a:pt x="1025782" y="41200"/>
                  </a:cubicBezTo>
                  <a:cubicBezTo>
                    <a:pt x="1052161" y="67580"/>
                    <a:pt x="1066981" y="103358"/>
                    <a:pt x="1066981" y="140665"/>
                  </a:cubicBezTo>
                  <a:lnTo>
                    <a:pt x="1066981" y="140665"/>
                  </a:lnTo>
                  <a:cubicBezTo>
                    <a:pt x="1066981" y="218352"/>
                    <a:pt x="1004004" y="281330"/>
                    <a:pt x="926316" y="281330"/>
                  </a:cubicBezTo>
                  <a:lnTo>
                    <a:pt x="140665" y="281330"/>
                  </a:lnTo>
                  <a:cubicBezTo>
                    <a:pt x="62978" y="281330"/>
                    <a:pt x="0" y="218352"/>
                    <a:pt x="0" y="140665"/>
                  </a:cubicBezTo>
                  <a:lnTo>
                    <a:pt x="0" y="140665"/>
                  </a:lnTo>
                  <a:cubicBezTo>
                    <a:pt x="0" y="62978"/>
                    <a:pt x="62978" y="0"/>
                    <a:pt x="140665" y="0"/>
                  </a:cubicBezTo>
                  <a:close/>
                </a:path>
              </a:pathLst>
            </a:custGeom>
            <a:solidFill>
              <a:srgbClr val="C2EBE3"/>
            </a:solidFill>
          </p:spPr>
          <p:txBody>
            <a:bodyPr/>
            <a:lstStyle/>
            <a:p>
              <a:endParaRPr lang="en-US"/>
            </a:p>
          </p:txBody>
        </p:sp>
        <p:sp>
          <p:nvSpPr>
            <p:cNvPr id="44" name="TextBox 44"/>
            <p:cNvSpPr txBox="1"/>
            <p:nvPr/>
          </p:nvSpPr>
          <p:spPr>
            <a:xfrm>
              <a:off x="0" y="28575"/>
              <a:ext cx="1066981" cy="252755"/>
            </a:xfrm>
            <a:prstGeom prst="rect">
              <a:avLst/>
            </a:prstGeom>
          </p:spPr>
          <p:txBody>
            <a:bodyPr lIns="71438" tIns="71438" rIns="71438" bIns="71438" rtlCol="0" anchor="ctr"/>
            <a:lstStyle/>
            <a:p>
              <a:pPr algn="ctr">
                <a:lnSpc>
                  <a:spcPts val="2598"/>
                </a:lnSpc>
              </a:pPr>
              <a:endParaRPr/>
            </a:p>
          </p:txBody>
        </p:sp>
      </p:grpSp>
      <p:grpSp>
        <p:nvGrpSpPr>
          <p:cNvPr id="45" name="Group 45"/>
          <p:cNvGrpSpPr/>
          <p:nvPr/>
        </p:nvGrpSpPr>
        <p:grpSpPr>
          <a:xfrm>
            <a:off x="9495648" y="6474854"/>
            <a:ext cx="1821568" cy="443711"/>
            <a:chOff x="0" y="0"/>
            <a:chExt cx="1077109" cy="262370"/>
          </a:xfrm>
        </p:grpSpPr>
        <p:sp>
          <p:nvSpPr>
            <p:cNvPr id="46" name="Freeform 46"/>
            <p:cNvSpPr/>
            <p:nvPr/>
          </p:nvSpPr>
          <p:spPr>
            <a:xfrm>
              <a:off x="0" y="0"/>
              <a:ext cx="1077109" cy="262370"/>
            </a:xfrm>
            <a:custGeom>
              <a:avLst/>
              <a:gdLst/>
              <a:ahLst/>
              <a:cxnLst/>
              <a:rect l="l" t="t" r="r" b="b"/>
              <a:pathLst>
                <a:path w="1077109" h="262370">
                  <a:moveTo>
                    <a:pt x="131185" y="0"/>
                  </a:moveTo>
                  <a:lnTo>
                    <a:pt x="945924" y="0"/>
                  </a:lnTo>
                  <a:cubicBezTo>
                    <a:pt x="1018375" y="0"/>
                    <a:pt x="1077109" y="58734"/>
                    <a:pt x="1077109" y="131185"/>
                  </a:cubicBezTo>
                  <a:lnTo>
                    <a:pt x="1077109" y="131185"/>
                  </a:lnTo>
                  <a:cubicBezTo>
                    <a:pt x="1077109" y="165977"/>
                    <a:pt x="1063288" y="199345"/>
                    <a:pt x="1038686" y="223947"/>
                  </a:cubicBezTo>
                  <a:cubicBezTo>
                    <a:pt x="1014084" y="248549"/>
                    <a:pt x="980716" y="262370"/>
                    <a:pt x="945924" y="262370"/>
                  </a:cubicBezTo>
                  <a:lnTo>
                    <a:pt x="131185" y="262370"/>
                  </a:lnTo>
                  <a:cubicBezTo>
                    <a:pt x="58734" y="262370"/>
                    <a:pt x="0" y="203637"/>
                    <a:pt x="0" y="131185"/>
                  </a:cubicBezTo>
                  <a:lnTo>
                    <a:pt x="0" y="131185"/>
                  </a:lnTo>
                  <a:cubicBezTo>
                    <a:pt x="0" y="58734"/>
                    <a:pt x="58734" y="0"/>
                    <a:pt x="131185" y="0"/>
                  </a:cubicBezTo>
                  <a:close/>
                </a:path>
              </a:pathLst>
            </a:custGeom>
            <a:solidFill>
              <a:srgbClr val="A4B9FB"/>
            </a:solidFill>
          </p:spPr>
          <p:txBody>
            <a:bodyPr/>
            <a:lstStyle/>
            <a:p>
              <a:endParaRPr lang="en-US"/>
            </a:p>
          </p:txBody>
        </p:sp>
        <p:sp>
          <p:nvSpPr>
            <p:cNvPr id="47" name="TextBox 47"/>
            <p:cNvSpPr txBox="1"/>
            <p:nvPr/>
          </p:nvSpPr>
          <p:spPr>
            <a:xfrm>
              <a:off x="0" y="28575"/>
              <a:ext cx="1077109" cy="233795"/>
            </a:xfrm>
            <a:prstGeom prst="rect">
              <a:avLst/>
            </a:prstGeom>
          </p:spPr>
          <p:txBody>
            <a:bodyPr lIns="71438" tIns="71438" rIns="71438" bIns="71438" rtlCol="0" anchor="ctr"/>
            <a:lstStyle/>
            <a:p>
              <a:pPr algn="ctr">
                <a:lnSpc>
                  <a:spcPts val="2598"/>
                </a:lnSpc>
              </a:pPr>
              <a:endParaRPr/>
            </a:p>
          </p:txBody>
        </p:sp>
      </p:grpSp>
      <p:grpSp>
        <p:nvGrpSpPr>
          <p:cNvPr id="48" name="Group 48"/>
          <p:cNvGrpSpPr/>
          <p:nvPr/>
        </p:nvGrpSpPr>
        <p:grpSpPr>
          <a:xfrm>
            <a:off x="10078788" y="7622228"/>
            <a:ext cx="1804441" cy="466005"/>
            <a:chOff x="0" y="0"/>
            <a:chExt cx="1066981" cy="275553"/>
          </a:xfrm>
        </p:grpSpPr>
        <p:sp>
          <p:nvSpPr>
            <p:cNvPr id="49" name="Freeform 49"/>
            <p:cNvSpPr/>
            <p:nvPr/>
          </p:nvSpPr>
          <p:spPr>
            <a:xfrm>
              <a:off x="0" y="0"/>
              <a:ext cx="1066981" cy="275553"/>
            </a:xfrm>
            <a:custGeom>
              <a:avLst/>
              <a:gdLst/>
              <a:ahLst/>
              <a:cxnLst/>
              <a:rect l="l" t="t" r="r" b="b"/>
              <a:pathLst>
                <a:path w="1066981" h="275553">
                  <a:moveTo>
                    <a:pt x="137776" y="0"/>
                  </a:moveTo>
                  <a:lnTo>
                    <a:pt x="929205" y="0"/>
                  </a:lnTo>
                  <a:cubicBezTo>
                    <a:pt x="965746" y="0"/>
                    <a:pt x="1000789" y="14516"/>
                    <a:pt x="1026628" y="40354"/>
                  </a:cubicBezTo>
                  <a:cubicBezTo>
                    <a:pt x="1052466" y="66192"/>
                    <a:pt x="1066981" y="101236"/>
                    <a:pt x="1066981" y="137776"/>
                  </a:cubicBezTo>
                  <a:lnTo>
                    <a:pt x="1066981" y="137776"/>
                  </a:lnTo>
                  <a:cubicBezTo>
                    <a:pt x="1066981" y="213868"/>
                    <a:pt x="1005297" y="275553"/>
                    <a:pt x="929205" y="275553"/>
                  </a:cubicBezTo>
                  <a:lnTo>
                    <a:pt x="137776" y="275553"/>
                  </a:lnTo>
                  <a:cubicBezTo>
                    <a:pt x="61685" y="275553"/>
                    <a:pt x="0" y="213868"/>
                    <a:pt x="0" y="137776"/>
                  </a:cubicBezTo>
                  <a:lnTo>
                    <a:pt x="0" y="137776"/>
                  </a:lnTo>
                  <a:cubicBezTo>
                    <a:pt x="0" y="61685"/>
                    <a:pt x="61685" y="0"/>
                    <a:pt x="137776" y="0"/>
                  </a:cubicBezTo>
                  <a:close/>
                </a:path>
              </a:pathLst>
            </a:custGeom>
            <a:solidFill>
              <a:srgbClr val="C2EBE3"/>
            </a:solidFill>
          </p:spPr>
          <p:txBody>
            <a:bodyPr/>
            <a:lstStyle/>
            <a:p>
              <a:endParaRPr lang="en-US"/>
            </a:p>
          </p:txBody>
        </p:sp>
        <p:sp>
          <p:nvSpPr>
            <p:cNvPr id="50" name="TextBox 50"/>
            <p:cNvSpPr txBox="1"/>
            <p:nvPr/>
          </p:nvSpPr>
          <p:spPr>
            <a:xfrm>
              <a:off x="0" y="28575"/>
              <a:ext cx="1066981" cy="246978"/>
            </a:xfrm>
            <a:prstGeom prst="rect">
              <a:avLst/>
            </a:prstGeom>
          </p:spPr>
          <p:txBody>
            <a:bodyPr lIns="71438" tIns="71438" rIns="71438" bIns="71438" rtlCol="0" anchor="ctr"/>
            <a:lstStyle/>
            <a:p>
              <a:pPr algn="ctr">
                <a:lnSpc>
                  <a:spcPts val="2598"/>
                </a:lnSpc>
              </a:pPr>
              <a:endParaRPr/>
            </a:p>
          </p:txBody>
        </p:sp>
      </p:grpSp>
      <p:grpSp>
        <p:nvGrpSpPr>
          <p:cNvPr id="51" name="Group 51"/>
          <p:cNvGrpSpPr/>
          <p:nvPr/>
        </p:nvGrpSpPr>
        <p:grpSpPr>
          <a:xfrm>
            <a:off x="15174920" y="5288579"/>
            <a:ext cx="1821568" cy="443711"/>
            <a:chOff x="0" y="0"/>
            <a:chExt cx="1077109" cy="262370"/>
          </a:xfrm>
        </p:grpSpPr>
        <p:sp>
          <p:nvSpPr>
            <p:cNvPr id="52" name="Freeform 52"/>
            <p:cNvSpPr/>
            <p:nvPr/>
          </p:nvSpPr>
          <p:spPr>
            <a:xfrm>
              <a:off x="0" y="0"/>
              <a:ext cx="1077109" cy="262370"/>
            </a:xfrm>
            <a:custGeom>
              <a:avLst/>
              <a:gdLst/>
              <a:ahLst/>
              <a:cxnLst/>
              <a:rect l="l" t="t" r="r" b="b"/>
              <a:pathLst>
                <a:path w="1077109" h="262370">
                  <a:moveTo>
                    <a:pt x="131185" y="0"/>
                  </a:moveTo>
                  <a:lnTo>
                    <a:pt x="945924" y="0"/>
                  </a:lnTo>
                  <a:cubicBezTo>
                    <a:pt x="1018375" y="0"/>
                    <a:pt x="1077109" y="58734"/>
                    <a:pt x="1077109" y="131185"/>
                  </a:cubicBezTo>
                  <a:lnTo>
                    <a:pt x="1077109" y="131185"/>
                  </a:lnTo>
                  <a:cubicBezTo>
                    <a:pt x="1077109" y="165977"/>
                    <a:pt x="1063288" y="199345"/>
                    <a:pt x="1038686" y="223947"/>
                  </a:cubicBezTo>
                  <a:cubicBezTo>
                    <a:pt x="1014084" y="248549"/>
                    <a:pt x="980716" y="262370"/>
                    <a:pt x="945924" y="262370"/>
                  </a:cubicBezTo>
                  <a:lnTo>
                    <a:pt x="131185" y="262370"/>
                  </a:lnTo>
                  <a:cubicBezTo>
                    <a:pt x="58734" y="262370"/>
                    <a:pt x="0" y="203637"/>
                    <a:pt x="0" y="131185"/>
                  </a:cubicBezTo>
                  <a:lnTo>
                    <a:pt x="0" y="131185"/>
                  </a:lnTo>
                  <a:cubicBezTo>
                    <a:pt x="0" y="58734"/>
                    <a:pt x="58734" y="0"/>
                    <a:pt x="131185" y="0"/>
                  </a:cubicBezTo>
                  <a:close/>
                </a:path>
              </a:pathLst>
            </a:custGeom>
            <a:solidFill>
              <a:srgbClr val="C2EBE3"/>
            </a:solidFill>
          </p:spPr>
          <p:txBody>
            <a:bodyPr/>
            <a:lstStyle/>
            <a:p>
              <a:endParaRPr lang="en-US"/>
            </a:p>
          </p:txBody>
        </p:sp>
        <p:sp>
          <p:nvSpPr>
            <p:cNvPr id="53" name="TextBox 53"/>
            <p:cNvSpPr txBox="1"/>
            <p:nvPr/>
          </p:nvSpPr>
          <p:spPr>
            <a:xfrm>
              <a:off x="0" y="28575"/>
              <a:ext cx="1077109" cy="233795"/>
            </a:xfrm>
            <a:prstGeom prst="rect">
              <a:avLst/>
            </a:prstGeom>
          </p:spPr>
          <p:txBody>
            <a:bodyPr lIns="71438" tIns="71438" rIns="71438" bIns="71438" rtlCol="0" anchor="ctr"/>
            <a:lstStyle/>
            <a:p>
              <a:pPr algn="ctr">
                <a:lnSpc>
                  <a:spcPts val="2598"/>
                </a:lnSpc>
              </a:pPr>
              <a:endParaRPr/>
            </a:p>
          </p:txBody>
        </p:sp>
      </p:grpSp>
      <p:grpSp>
        <p:nvGrpSpPr>
          <p:cNvPr id="54" name="Group 54"/>
          <p:cNvGrpSpPr/>
          <p:nvPr/>
        </p:nvGrpSpPr>
        <p:grpSpPr>
          <a:xfrm>
            <a:off x="15595267" y="6470215"/>
            <a:ext cx="1804441" cy="466005"/>
            <a:chOff x="0" y="0"/>
            <a:chExt cx="1066981" cy="275553"/>
          </a:xfrm>
        </p:grpSpPr>
        <p:sp>
          <p:nvSpPr>
            <p:cNvPr id="55" name="Freeform 55"/>
            <p:cNvSpPr/>
            <p:nvPr/>
          </p:nvSpPr>
          <p:spPr>
            <a:xfrm>
              <a:off x="0" y="0"/>
              <a:ext cx="1066981" cy="275553"/>
            </a:xfrm>
            <a:custGeom>
              <a:avLst/>
              <a:gdLst/>
              <a:ahLst/>
              <a:cxnLst/>
              <a:rect l="l" t="t" r="r" b="b"/>
              <a:pathLst>
                <a:path w="1066981" h="275553">
                  <a:moveTo>
                    <a:pt x="137776" y="0"/>
                  </a:moveTo>
                  <a:lnTo>
                    <a:pt x="929205" y="0"/>
                  </a:lnTo>
                  <a:cubicBezTo>
                    <a:pt x="965746" y="0"/>
                    <a:pt x="1000789" y="14516"/>
                    <a:pt x="1026628" y="40354"/>
                  </a:cubicBezTo>
                  <a:cubicBezTo>
                    <a:pt x="1052466" y="66192"/>
                    <a:pt x="1066981" y="101236"/>
                    <a:pt x="1066981" y="137776"/>
                  </a:cubicBezTo>
                  <a:lnTo>
                    <a:pt x="1066981" y="137776"/>
                  </a:lnTo>
                  <a:cubicBezTo>
                    <a:pt x="1066981" y="213868"/>
                    <a:pt x="1005297" y="275553"/>
                    <a:pt x="929205" y="275553"/>
                  </a:cubicBezTo>
                  <a:lnTo>
                    <a:pt x="137776" y="275553"/>
                  </a:lnTo>
                  <a:cubicBezTo>
                    <a:pt x="61685" y="275553"/>
                    <a:pt x="0" y="213868"/>
                    <a:pt x="0" y="137776"/>
                  </a:cubicBezTo>
                  <a:lnTo>
                    <a:pt x="0" y="137776"/>
                  </a:lnTo>
                  <a:cubicBezTo>
                    <a:pt x="0" y="61685"/>
                    <a:pt x="61685" y="0"/>
                    <a:pt x="137776" y="0"/>
                  </a:cubicBezTo>
                  <a:close/>
                </a:path>
              </a:pathLst>
            </a:custGeom>
            <a:solidFill>
              <a:srgbClr val="A4B9FB"/>
            </a:solidFill>
          </p:spPr>
          <p:txBody>
            <a:bodyPr/>
            <a:lstStyle/>
            <a:p>
              <a:endParaRPr lang="en-US"/>
            </a:p>
          </p:txBody>
        </p:sp>
        <p:sp>
          <p:nvSpPr>
            <p:cNvPr id="56" name="TextBox 56"/>
            <p:cNvSpPr txBox="1"/>
            <p:nvPr/>
          </p:nvSpPr>
          <p:spPr>
            <a:xfrm>
              <a:off x="0" y="28575"/>
              <a:ext cx="1066981" cy="246978"/>
            </a:xfrm>
            <a:prstGeom prst="rect">
              <a:avLst/>
            </a:prstGeom>
          </p:spPr>
          <p:txBody>
            <a:bodyPr lIns="71438" tIns="71438" rIns="71438" bIns="71438" rtlCol="0" anchor="ctr"/>
            <a:lstStyle/>
            <a:p>
              <a:pPr algn="ctr">
                <a:lnSpc>
                  <a:spcPts val="2598"/>
                </a:lnSpc>
              </a:pPr>
              <a:endParaRPr/>
            </a:p>
          </p:txBody>
        </p:sp>
      </p:grpSp>
      <p:grpSp>
        <p:nvGrpSpPr>
          <p:cNvPr id="57" name="Group 57"/>
          <p:cNvGrpSpPr/>
          <p:nvPr/>
        </p:nvGrpSpPr>
        <p:grpSpPr>
          <a:xfrm>
            <a:off x="15282979" y="7622228"/>
            <a:ext cx="1804441" cy="475775"/>
            <a:chOff x="0" y="0"/>
            <a:chExt cx="1066981" cy="281330"/>
          </a:xfrm>
        </p:grpSpPr>
        <p:sp>
          <p:nvSpPr>
            <p:cNvPr id="58" name="Freeform 58"/>
            <p:cNvSpPr/>
            <p:nvPr/>
          </p:nvSpPr>
          <p:spPr>
            <a:xfrm>
              <a:off x="0" y="0"/>
              <a:ext cx="1066981" cy="281330"/>
            </a:xfrm>
            <a:custGeom>
              <a:avLst/>
              <a:gdLst/>
              <a:ahLst/>
              <a:cxnLst/>
              <a:rect l="l" t="t" r="r" b="b"/>
              <a:pathLst>
                <a:path w="1066981" h="281330">
                  <a:moveTo>
                    <a:pt x="140665" y="0"/>
                  </a:moveTo>
                  <a:lnTo>
                    <a:pt x="926316" y="0"/>
                  </a:lnTo>
                  <a:cubicBezTo>
                    <a:pt x="963623" y="0"/>
                    <a:pt x="999402" y="14820"/>
                    <a:pt x="1025782" y="41200"/>
                  </a:cubicBezTo>
                  <a:cubicBezTo>
                    <a:pt x="1052161" y="67580"/>
                    <a:pt x="1066981" y="103358"/>
                    <a:pt x="1066981" y="140665"/>
                  </a:cubicBezTo>
                  <a:lnTo>
                    <a:pt x="1066981" y="140665"/>
                  </a:lnTo>
                  <a:cubicBezTo>
                    <a:pt x="1066981" y="218352"/>
                    <a:pt x="1004004" y="281330"/>
                    <a:pt x="926316" y="281330"/>
                  </a:cubicBezTo>
                  <a:lnTo>
                    <a:pt x="140665" y="281330"/>
                  </a:lnTo>
                  <a:cubicBezTo>
                    <a:pt x="62978" y="281330"/>
                    <a:pt x="0" y="218352"/>
                    <a:pt x="0" y="140665"/>
                  </a:cubicBezTo>
                  <a:lnTo>
                    <a:pt x="0" y="140665"/>
                  </a:lnTo>
                  <a:cubicBezTo>
                    <a:pt x="0" y="62978"/>
                    <a:pt x="62978" y="0"/>
                    <a:pt x="140665" y="0"/>
                  </a:cubicBezTo>
                  <a:close/>
                </a:path>
              </a:pathLst>
            </a:custGeom>
            <a:solidFill>
              <a:srgbClr val="C2EBE3"/>
            </a:solidFill>
          </p:spPr>
          <p:txBody>
            <a:bodyPr/>
            <a:lstStyle/>
            <a:p>
              <a:endParaRPr lang="en-US"/>
            </a:p>
          </p:txBody>
        </p:sp>
        <p:sp>
          <p:nvSpPr>
            <p:cNvPr id="59" name="TextBox 59"/>
            <p:cNvSpPr txBox="1"/>
            <p:nvPr/>
          </p:nvSpPr>
          <p:spPr>
            <a:xfrm>
              <a:off x="0" y="28575"/>
              <a:ext cx="1066981" cy="252755"/>
            </a:xfrm>
            <a:prstGeom prst="rect">
              <a:avLst/>
            </a:prstGeom>
          </p:spPr>
          <p:txBody>
            <a:bodyPr lIns="71438" tIns="71438" rIns="71438" bIns="71438" rtlCol="0" anchor="ctr"/>
            <a:lstStyle/>
            <a:p>
              <a:pPr algn="ctr">
                <a:lnSpc>
                  <a:spcPts val="2598"/>
                </a:lnSpc>
              </a:pPr>
              <a:endParaRPr/>
            </a:p>
          </p:txBody>
        </p:sp>
      </p:grpSp>
      <p:sp>
        <p:nvSpPr>
          <p:cNvPr id="60" name="Freeform 60"/>
          <p:cNvSpPr/>
          <p:nvPr/>
        </p:nvSpPr>
        <p:spPr>
          <a:xfrm rot="-1643804">
            <a:off x="14096836" y="5776497"/>
            <a:ext cx="1069512" cy="297946"/>
          </a:xfrm>
          <a:custGeom>
            <a:avLst/>
            <a:gdLst/>
            <a:ahLst/>
            <a:cxnLst/>
            <a:rect l="l" t="t" r="r" b="b"/>
            <a:pathLst>
              <a:path w="1069512" h="297946">
                <a:moveTo>
                  <a:pt x="0" y="0"/>
                </a:moveTo>
                <a:lnTo>
                  <a:pt x="1069512" y="0"/>
                </a:lnTo>
                <a:lnTo>
                  <a:pt x="1069512" y="297946"/>
                </a:lnTo>
                <a:lnTo>
                  <a:pt x="0" y="297946"/>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61" name="TextBox 61"/>
          <p:cNvSpPr txBox="1"/>
          <p:nvPr/>
        </p:nvSpPr>
        <p:spPr>
          <a:xfrm>
            <a:off x="9687155" y="6620188"/>
            <a:ext cx="1503974" cy="166920"/>
          </a:xfrm>
          <a:prstGeom prst="rect">
            <a:avLst/>
          </a:prstGeom>
        </p:spPr>
        <p:txBody>
          <a:bodyPr lIns="0" tIns="0" rIns="0" bIns="0" rtlCol="0" anchor="t">
            <a:spAutoFit/>
          </a:bodyPr>
          <a:lstStyle/>
          <a:p>
            <a:pPr algn="ctr">
              <a:lnSpc>
                <a:spcPts val="1281"/>
              </a:lnSpc>
              <a:spcBef>
                <a:spcPct val="0"/>
              </a:spcBef>
            </a:pPr>
            <a:r>
              <a:rPr lang="en-US" sz="1220" spc="51">
                <a:solidFill>
                  <a:srgbClr val="605048"/>
                </a:solidFill>
                <a:latin typeface="Glacial Indifference Bold"/>
              </a:rPr>
              <a:t>Host is Superhost</a:t>
            </a:r>
          </a:p>
        </p:txBody>
      </p:sp>
      <p:sp>
        <p:nvSpPr>
          <p:cNvPr id="62" name="TextBox 62"/>
          <p:cNvSpPr txBox="1"/>
          <p:nvPr/>
        </p:nvSpPr>
        <p:spPr>
          <a:xfrm>
            <a:off x="10127277" y="5433322"/>
            <a:ext cx="1503974" cy="178904"/>
          </a:xfrm>
          <a:prstGeom prst="rect">
            <a:avLst/>
          </a:prstGeom>
        </p:spPr>
        <p:txBody>
          <a:bodyPr lIns="0" tIns="0" rIns="0" bIns="0" rtlCol="0" anchor="t">
            <a:spAutoFit/>
          </a:bodyPr>
          <a:lstStyle/>
          <a:p>
            <a:pPr algn="ctr">
              <a:lnSpc>
                <a:spcPts val="1381"/>
              </a:lnSpc>
              <a:spcBef>
                <a:spcPct val="0"/>
              </a:spcBef>
            </a:pPr>
            <a:r>
              <a:rPr lang="en-US" sz="1316" spc="55">
                <a:solidFill>
                  <a:srgbClr val="545454"/>
                </a:solidFill>
                <a:latin typeface="Glacial Indifference Bold"/>
              </a:rPr>
              <a:t>Host Profile Pic</a:t>
            </a:r>
          </a:p>
        </p:txBody>
      </p:sp>
      <p:sp>
        <p:nvSpPr>
          <p:cNvPr id="63" name="TextBox 63"/>
          <p:cNvSpPr txBox="1"/>
          <p:nvPr/>
        </p:nvSpPr>
        <p:spPr>
          <a:xfrm>
            <a:off x="10229022" y="7770942"/>
            <a:ext cx="1503974" cy="178904"/>
          </a:xfrm>
          <a:prstGeom prst="rect">
            <a:avLst/>
          </a:prstGeom>
        </p:spPr>
        <p:txBody>
          <a:bodyPr lIns="0" tIns="0" rIns="0" bIns="0" rtlCol="0" anchor="t">
            <a:spAutoFit/>
          </a:bodyPr>
          <a:lstStyle/>
          <a:p>
            <a:pPr algn="ctr">
              <a:lnSpc>
                <a:spcPts val="1381"/>
              </a:lnSpc>
              <a:spcBef>
                <a:spcPct val="0"/>
              </a:spcBef>
            </a:pPr>
            <a:r>
              <a:rPr lang="en-US" sz="1316" spc="55">
                <a:solidFill>
                  <a:srgbClr val="545454"/>
                </a:solidFill>
                <a:latin typeface="Glacial Indifference Bold"/>
              </a:rPr>
              <a:t>Host ID Verified</a:t>
            </a:r>
          </a:p>
        </p:txBody>
      </p:sp>
      <p:sp>
        <p:nvSpPr>
          <p:cNvPr id="64" name="TextBox 64"/>
          <p:cNvSpPr txBox="1"/>
          <p:nvPr/>
        </p:nvSpPr>
        <p:spPr>
          <a:xfrm>
            <a:off x="15745500" y="6625864"/>
            <a:ext cx="1503974" cy="166920"/>
          </a:xfrm>
          <a:prstGeom prst="rect">
            <a:avLst/>
          </a:prstGeom>
        </p:spPr>
        <p:txBody>
          <a:bodyPr lIns="0" tIns="0" rIns="0" bIns="0" rtlCol="0" anchor="t">
            <a:spAutoFit/>
          </a:bodyPr>
          <a:lstStyle/>
          <a:p>
            <a:pPr algn="ctr">
              <a:lnSpc>
                <a:spcPts val="1281"/>
              </a:lnSpc>
              <a:spcBef>
                <a:spcPct val="0"/>
              </a:spcBef>
            </a:pPr>
            <a:r>
              <a:rPr lang="en-US" sz="1220" spc="51">
                <a:solidFill>
                  <a:srgbClr val="545454"/>
                </a:solidFill>
                <a:latin typeface="Glacial Indifference Bold"/>
              </a:rPr>
              <a:t>Instant Bookable</a:t>
            </a:r>
          </a:p>
        </p:txBody>
      </p:sp>
      <p:sp>
        <p:nvSpPr>
          <p:cNvPr id="65" name="TextBox 65"/>
          <p:cNvSpPr txBox="1"/>
          <p:nvPr/>
        </p:nvSpPr>
        <p:spPr>
          <a:xfrm>
            <a:off x="15379473" y="5426799"/>
            <a:ext cx="1503974" cy="166920"/>
          </a:xfrm>
          <a:prstGeom prst="rect">
            <a:avLst/>
          </a:prstGeom>
        </p:spPr>
        <p:txBody>
          <a:bodyPr lIns="0" tIns="0" rIns="0" bIns="0" rtlCol="0" anchor="t">
            <a:spAutoFit/>
          </a:bodyPr>
          <a:lstStyle/>
          <a:p>
            <a:pPr algn="ctr">
              <a:lnSpc>
                <a:spcPts val="1281"/>
              </a:lnSpc>
              <a:spcBef>
                <a:spcPct val="0"/>
              </a:spcBef>
            </a:pPr>
            <a:r>
              <a:rPr lang="en-US" sz="1220" spc="51">
                <a:solidFill>
                  <a:srgbClr val="545454"/>
                </a:solidFill>
                <a:latin typeface="Glacial Indifference Bold"/>
              </a:rPr>
              <a:t>Is Location Exact</a:t>
            </a:r>
          </a:p>
        </p:txBody>
      </p:sp>
      <p:sp>
        <p:nvSpPr>
          <p:cNvPr id="66" name="TextBox 66"/>
          <p:cNvSpPr txBox="1"/>
          <p:nvPr/>
        </p:nvSpPr>
        <p:spPr>
          <a:xfrm>
            <a:off x="15478598" y="7781752"/>
            <a:ext cx="1503974" cy="166920"/>
          </a:xfrm>
          <a:prstGeom prst="rect">
            <a:avLst/>
          </a:prstGeom>
        </p:spPr>
        <p:txBody>
          <a:bodyPr lIns="0" tIns="0" rIns="0" bIns="0" rtlCol="0" anchor="t">
            <a:spAutoFit/>
          </a:bodyPr>
          <a:lstStyle/>
          <a:p>
            <a:pPr algn="ctr">
              <a:lnSpc>
                <a:spcPts val="1281"/>
              </a:lnSpc>
              <a:spcBef>
                <a:spcPct val="0"/>
              </a:spcBef>
            </a:pPr>
            <a:r>
              <a:rPr lang="en-US" sz="1220" spc="51">
                <a:solidFill>
                  <a:srgbClr val="545454"/>
                </a:solidFill>
                <a:latin typeface="Glacial Indifference Bold"/>
              </a:rPr>
              <a:t>Requires License</a:t>
            </a:r>
          </a:p>
        </p:txBody>
      </p:sp>
      <p:sp>
        <p:nvSpPr>
          <p:cNvPr id="67" name="Freeform 67"/>
          <p:cNvSpPr/>
          <p:nvPr/>
        </p:nvSpPr>
        <p:spPr>
          <a:xfrm rot="204962">
            <a:off x="14514039" y="6547736"/>
            <a:ext cx="1069512" cy="297946"/>
          </a:xfrm>
          <a:custGeom>
            <a:avLst/>
            <a:gdLst/>
            <a:ahLst/>
            <a:cxnLst/>
            <a:rect l="l" t="t" r="r" b="b"/>
            <a:pathLst>
              <a:path w="1069512" h="297946">
                <a:moveTo>
                  <a:pt x="0" y="0"/>
                </a:moveTo>
                <a:lnTo>
                  <a:pt x="1069512" y="0"/>
                </a:lnTo>
                <a:lnTo>
                  <a:pt x="1069512" y="297946"/>
                </a:lnTo>
                <a:lnTo>
                  <a:pt x="0" y="297946"/>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68" name="Freeform 68"/>
          <p:cNvSpPr/>
          <p:nvPr/>
        </p:nvSpPr>
        <p:spPr>
          <a:xfrm rot="1543996">
            <a:off x="14159792" y="7528829"/>
            <a:ext cx="1069512" cy="297946"/>
          </a:xfrm>
          <a:custGeom>
            <a:avLst/>
            <a:gdLst/>
            <a:ahLst/>
            <a:cxnLst/>
            <a:rect l="l" t="t" r="r" b="b"/>
            <a:pathLst>
              <a:path w="1069512" h="297946">
                <a:moveTo>
                  <a:pt x="0" y="0"/>
                </a:moveTo>
                <a:lnTo>
                  <a:pt x="1069512" y="0"/>
                </a:lnTo>
                <a:lnTo>
                  <a:pt x="1069512" y="297945"/>
                </a:lnTo>
                <a:lnTo>
                  <a:pt x="0" y="297945"/>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69" name="Freeform 69"/>
          <p:cNvSpPr/>
          <p:nvPr/>
        </p:nvSpPr>
        <p:spPr>
          <a:xfrm rot="-8767587">
            <a:off x="11893746" y="5833449"/>
            <a:ext cx="1069512" cy="297946"/>
          </a:xfrm>
          <a:custGeom>
            <a:avLst/>
            <a:gdLst/>
            <a:ahLst/>
            <a:cxnLst/>
            <a:rect l="l" t="t" r="r" b="b"/>
            <a:pathLst>
              <a:path w="1069512" h="297946">
                <a:moveTo>
                  <a:pt x="0" y="0"/>
                </a:moveTo>
                <a:lnTo>
                  <a:pt x="1069512" y="0"/>
                </a:lnTo>
                <a:lnTo>
                  <a:pt x="1069512" y="297946"/>
                </a:lnTo>
                <a:lnTo>
                  <a:pt x="0" y="297946"/>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70" name="Freeform 70"/>
          <p:cNvSpPr/>
          <p:nvPr/>
        </p:nvSpPr>
        <p:spPr>
          <a:xfrm rot="-10366412">
            <a:off x="11366723" y="6676554"/>
            <a:ext cx="1069512" cy="297946"/>
          </a:xfrm>
          <a:custGeom>
            <a:avLst/>
            <a:gdLst/>
            <a:ahLst/>
            <a:cxnLst/>
            <a:rect l="l" t="t" r="r" b="b"/>
            <a:pathLst>
              <a:path w="1069512" h="297946">
                <a:moveTo>
                  <a:pt x="0" y="0"/>
                </a:moveTo>
                <a:lnTo>
                  <a:pt x="1069512" y="0"/>
                </a:lnTo>
                <a:lnTo>
                  <a:pt x="1069512" y="297946"/>
                </a:lnTo>
                <a:lnTo>
                  <a:pt x="0" y="297946"/>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71" name="Freeform 71"/>
          <p:cNvSpPr/>
          <p:nvPr/>
        </p:nvSpPr>
        <p:spPr>
          <a:xfrm rot="9139054">
            <a:off x="11878015" y="7528829"/>
            <a:ext cx="1069512" cy="297946"/>
          </a:xfrm>
          <a:custGeom>
            <a:avLst/>
            <a:gdLst/>
            <a:ahLst/>
            <a:cxnLst/>
            <a:rect l="l" t="t" r="r" b="b"/>
            <a:pathLst>
              <a:path w="1069512" h="297946">
                <a:moveTo>
                  <a:pt x="0" y="0"/>
                </a:moveTo>
                <a:lnTo>
                  <a:pt x="1069512" y="0"/>
                </a:lnTo>
                <a:lnTo>
                  <a:pt x="1069512" y="297945"/>
                </a:lnTo>
                <a:lnTo>
                  <a:pt x="0" y="297945"/>
                </a:lnTo>
                <a:lnTo>
                  <a:pt x="0" y="0"/>
                </a:lnTo>
                <a:close/>
              </a:path>
            </a:pathLst>
          </a:custGeom>
          <a:blipFill>
            <a:blip r:embed="rId13">
              <a:extLst>
                <a:ext uri="{96DAC541-7B7A-43D3-8B79-37D633B846F1}">
                  <asvg:svgBlip xmlns:asvg="http://schemas.microsoft.com/office/drawing/2016/SVG/main" r:embed="rId14"/>
                </a:ext>
              </a:extLst>
            </a:blip>
            <a:stretch>
              <a:fillRect l="-233085"/>
            </a:stretch>
          </a:blipFill>
        </p:spPr>
        <p:txBody>
          <a:bodyPr/>
          <a:lstStyle/>
          <a:p>
            <a:endParaRPr lang="en-US"/>
          </a:p>
        </p:txBody>
      </p:sp>
      <p:sp>
        <p:nvSpPr>
          <p:cNvPr id="72" name="Freeform 72"/>
          <p:cNvSpPr/>
          <p:nvPr/>
        </p:nvSpPr>
        <p:spPr>
          <a:xfrm rot="-8261386">
            <a:off x="13218091" y="7536489"/>
            <a:ext cx="699832" cy="637483"/>
          </a:xfrm>
          <a:custGeom>
            <a:avLst/>
            <a:gdLst/>
            <a:ahLst/>
            <a:cxnLst/>
            <a:rect l="l" t="t" r="r" b="b"/>
            <a:pathLst>
              <a:path w="699832" h="637483">
                <a:moveTo>
                  <a:pt x="0" y="0"/>
                </a:moveTo>
                <a:lnTo>
                  <a:pt x="699832" y="0"/>
                </a:lnTo>
                <a:lnTo>
                  <a:pt x="699832" y="637483"/>
                </a:lnTo>
                <a:lnTo>
                  <a:pt x="0" y="6374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3" name="TextBox 73"/>
          <p:cNvSpPr txBox="1"/>
          <p:nvPr/>
        </p:nvSpPr>
        <p:spPr>
          <a:xfrm>
            <a:off x="12220004" y="6517345"/>
            <a:ext cx="2696007" cy="415878"/>
          </a:xfrm>
          <a:prstGeom prst="rect">
            <a:avLst/>
          </a:prstGeom>
        </p:spPr>
        <p:txBody>
          <a:bodyPr lIns="0" tIns="0" rIns="0" bIns="0" rtlCol="0" anchor="t">
            <a:spAutoFit/>
          </a:bodyPr>
          <a:lstStyle/>
          <a:p>
            <a:pPr algn="ctr">
              <a:lnSpc>
                <a:spcPts val="3080"/>
              </a:lnSpc>
            </a:pPr>
            <a:r>
              <a:rPr lang="en-US" sz="3111" spc="68">
                <a:solidFill>
                  <a:srgbClr val="537B66"/>
                </a:solidFill>
                <a:latin typeface="Glacial Indifference Bold"/>
              </a:rPr>
              <a:t>Features</a:t>
            </a:r>
          </a:p>
        </p:txBody>
      </p:sp>
      <p:sp>
        <p:nvSpPr>
          <p:cNvPr id="74" name="Freeform 74"/>
          <p:cNvSpPr/>
          <p:nvPr/>
        </p:nvSpPr>
        <p:spPr>
          <a:xfrm>
            <a:off x="16635032" y="743832"/>
            <a:ext cx="1248535" cy="1248535"/>
          </a:xfrm>
          <a:custGeom>
            <a:avLst/>
            <a:gdLst/>
            <a:ahLst/>
            <a:cxnLst/>
            <a:rect l="l" t="t" r="r" b="b"/>
            <a:pathLst>
              <a:path w="1248535" h="1248535">
                <a:moveTo>
                  <a:pt x="0" y="0"/>
                </a:moveTo>
                <a:lnTo>
                  <a:pt x="1248536" y="0"/>
                </a:lnTo>
                <a:lnTo>
                  <a:pt x="1248536" y="1248535"/>
                </a:lnTo>
                <a:lnTo>
                  <a:pt x="0" y="12485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75" name="Freeform 75"/>
          <p:cNvSpPr/>
          <p:nvPr/>
        </p:nvSpPr>
        <p:spPr>
          <a:xfrm>
            <a:off x="3445792" y="7547826"/>
            <a:ext cx="5246115" cy="1947620"/>
          </a:xfrm>
          <a:custGeom>
            <a:avLst/>
            <a:gdLst/>
            <a:ahLst/>
            <a:cxnLst/>
            <a:rect l="l" t="t" r="r" b="b"/>
            <a:pathLst>
              <a:path w="5246115" h="1947620">
                <a:moveTo>
                  <a:pt x="0" y="0"/>
                </a:moveTo>
                <a:lnTo>
                  <a:pt x="5246114" y="0"/>
                </a:lnTo>
                <a:lnTo>
                  <a:pt x="5246114" y="1947620"/>
                </a:lnTo>
                <a:lnTo>
                  <a:pt x="0" y="19476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76" name="TextBox 76"/>
          <p:cNvSpPr txBox="1"/>
          <p:nvPr/>
        </p:nvSpPr>
        <p:spPr>
          <a:xfrm>
            <a:off x="3678437" y="7951063"/>
            <a:ext cx="4468607" cy="907693"/>
          </a:xfrm>
          <a:prstGeom prst="rect">
            <a:avLst/>
          </a:prstGeom>
        </p:spPr>
        <p:txBody>
          <a:bodyPr lIns="0" tIns="0" rIns="0" bIns="0" rtlCol="0" anchor="t">
            <a:spAutoFit/>
          </a:bodyPr>
          <a:lstStyle/>
          <a:p>
            <a:pPr algn="ctr">
              <a:lnSpc>
                <a:spcPts val="2469"/>
              </a:lnSpc>
            </a:pPr>
            <a:r>
              <a:rPr lang="en-US" sz="1764">
                <a:solidFill>
                  <a:srgbClr val="3D312B"/>
                </a:solidFill>
                <a:latin typeface="Glacial Indifference Bold"/>
              </a:rPr>
              <a:t>After Separating Records of Them</a:t>
            </a:r>
          </a:p>
          <a:p>
            <a:pPr algn="ctr">
              <a:lnSpc>
                <a:spcPts val="2469"/>
              </a:lnSpc>
            </a:pPr>
            <a:r>
              <a:rPr lang="en-US" sz="1764">
                <a:solidFill>
                  <a:srgbClr val="3D312B"/>
                </a:solidFill>
                <a:latin typeface="Glacial Indifference Bold"/>
              </a:rPr>
              <a:t>Attribute </a:t>
            </a:r>
            <a:r>
              <a:rPr lang="en-US" sz="1764">
                <a:solidFill>
                  <a:srgbClr val="3D312B"/>
                </a:solidFill>
                <a:latin typeface="Glacial Indifference"/>
              </a:rPr>
              <a:t>: 116</a:t>
            </a:r>
          </a:p>
          <a:p>
            <a:pPr algn="ctr">
              <a:lnSpc>
                <a:spcPts val="2469"/>
              </a:lnSpc>
            </a:pPr>
            <a:r>
              <a:rPr lang="en-US" sz="1764">
                <a:solidFill>
                  <a:srgbClr val="3D312B"/>
                </a:solidFill>
                <a:latin typeface="Glacial Indifference Bold"/>
              </a:rPr>
              <a:t>Records</a:t>
            </a:r>
            <a:r>
              <a:rPr lang="en-US" sz="1764">
                <a:solidFill>
                  <a:srgbClr val="3D312B"/>
                </a:solidFill>
                <a:latin typeface="Glacial Indifference"/>
              </a:rPr>
              <a:t>: 486996</a:t>
            </a:r>
          </a:p>
        </p:txBody>
      </p:sp>
      <p:sp>
        <p:nvSpPr>
          <p:cNvPr id="77" name="TextBox 77"/>
          <p:cNvSpPr txBox="1"/>
          <p:nvPr/>
        </p:nvSpPr>
        <p:spPr>
          <a:xfrm>
            <a:off x="3273604" y="1075745"/>
            <a:ext cx="11978230" cy="819150"/>
          </a:xfrm>
          <a:prstGeom prst="rect">
            <a:avLst/>
          </a:prstGeom>
        </p:spPr>
        <p:txBody>
          <a:bodyPr lIns="0" tIns="0" rIns="0" bIns="0" rtlCol="0" anchor="t">
            <a:spAutoFit/>
          </a:bodyPr>
          <a:lstStyle/>
          <a:p>
            <a:pPr marL="0" lvl="1" indent="0" algn="ctr">
              <a:lnSpc>
                <a:spcPts val="6000"/>
              </a:lnSpc>
              <a:spcBef>
                <a:spcPct val="0"/>
              </a:spcBef>
            </a:pPr>
            <a:r>
              <a:rPr lang="en-US" sz="6000">
                <a:solidFill>
                  <a:srgbClr val="537B66"/>
                </a:solidFill>
                <a:latin typeface="Glacial Indifference Bold"/>
              </a:rPr>
              <a:t>Creating Separate Attibutes</a:t>
            </a:r>
          </a:p>
        </p:txBody>
      </p:sp>
      <p:sp>
        <p:nvSpPr>
          <p:cNvPr id="78" name="TextBox 78"/>
          <p:cNvSpPr txBox="1"/>
          <p:nvPr/>
        </p:nvSpPr>
        <p:spPr>
          <a:xfrm>
            <a:off x="17402505" y="9675661"/>
            <a:ext cx="725805" cy="287655"/>
          </a:xfrm>
          <a:prstGeom prst="rect">
            <a:avLst/>
          </a:prstGeom>
        </p:spPr>
        <p:txBody>
          <a:bodyPr lIns="0" tIns="0" rIns="0" bIns="0" rtlCol="0" anchor="t">
            <a:spAutoFit/>
          </a:bodyPr>
          <a:lstStyle/>
          <a:p>
            <a:pPr algn="ctr">
              <a:lnSpc>
                <a:spcPts val="2460"/>
              </a:lnSpc>
              <a:spcBef>
                <a:spcPct val="0"/>
              </a:spcBef>
            </a:pPr>
            <a:r>
              <a:rPr lang="en-US" sz="1500">
                <a:solidFill>
                  <a:srgbClr val="36443B"/>
                </a:solidFill>
                <a:latin typeface="Glacial Indifference Bold"/>
              </a:rPr>
              <a:t>Page 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15852449" y="-569994"/>
            <a:ext cx="2813702" cy="3197389"/>
          </a:xfrm>
          <a:custGeom>
            <a:avLst/>
            <a:gdLst/>
            <a:ahLst/>
            <a:cxnLst/>
            <a:rect l="l" t="t" r="r" b="b"/>
            <a:pathLst>
              <a:path w="2813702" h="3197389">
                <a:moveTo>
                  <a:pt x="0" y="0"/>
                </a:moveTo>
                <a:lnTo>
                  <a:pt x="2813702" y="0"/>
                </a:lnTo>
                <a:lnTo>
                  <a:pt x="2813702" y="3197388"/>
                </a:lnTo>
                <a:lnTo>
                  <a:pt x="0" y="3197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18691" y="7520348"/>
            <a:ext cx="3273350" cy="3473051"/>
          </a:xfrm>
          <a:custGeom>
            <a:avLst/>
            <a:gdLst/>
            <a:ahLst/>
            <a:cxnLst/>
            <a:rect l="l" t="t" r="r" b="b"/>
            <a:pathLst>
              <a:path w="3273350" h="3473051">
                <a:moveTo>
                  <a:pt x="0" y="0"/>
                </a:moveTo>
                <a:lnTo>
                  <a:pt x="3273351" y="0"/>
                </a:lnTo>
                <a:lnTo>
                  <a:pt x="3273351" y="3473051"/>
                </a:lnTo>
                <a:lnTo>
                  <a:pt x="0" y="34730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5400000">
            <a:off x="1978392" y="3634728"/>
            <a:ext cx="1400715" cy="1400715"/>
          </a:xfrm>
          <a:custGeom>
            <a:avLst/>
            <a:gdLst/>
            <a:ahLst/>
            <a:cxnLst/>
            <a:rect l="l" t="t" r="r" b="b"/>
            <a:pathLst>
              <a:path w="1400715" h="1400715">
                <a:moveTo>
                  <a:pt x="0" y="0"/>
                </a:moveTo>
                <a:lnTo>
                  <a:pt x="1400715" y="0"/>
                </a:lnTo>
                <a:lnTo>
                  <a:pt x="1400715" y="1400716"/>
                </a:lnTo>
                <a:lnTo>
                  <a:pt x="0" y="14007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5400000">
            <a:off x="4531442" y="2842736"/>
            <a:ext cx="1400715" cy="1400715"/>
          </a:xfrm>
          <a:custGeom>
            <a:avLst/>
            <a:gdLst/>
            <a:ahLst/>
            <a:cxnLst/>
            <a:rect l="l" t="t" r="r" b="b"/>
            <a:pathLst>
              <a:path w="1400715" h="1400715">
                <a:moveTo>
                  <a:pt x="0" y="0"/>
                </a:moveTo>
                <a:lnTo>
                  <a:pt x="1400716" y="0"/>
                </a:lnTo>
                <a:lnTo>
                  <a:pt x="1400716" y="1400716"/>
                </a:lnTo>
                <a:lnTo>
                  <a:pt x="0" y="14007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5400000">
            <a:off x="7059911" y="3634728"/>
            <a:ext cx="1400715" cy="1400715"/>
          </a:xfrm>
          <a:custGeom>
            <a:avLst/>
            <a:gdLst/>
            <a:ahLst/>
            <a:cxnLst/>
            <a:rect l="l" t="t" r="r" b="b"/>
            <a:pathLst>
              <a:path w="1400715" h="1400715">
                <a:moveTo>
                  <a:pt x="0" y="0"/>
                </a:moveTo>
                <a:lnTo>
                  <a:pt x="1400716" y="0"/>
                </a:lnTo>
                <a:lnTo>
                  <a:pt x="1400716" y="1400716"/>
                </a:lnTo>
                <a:lnTo>
                  <a:pt x="0" y="14007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5400000">
            <a:off x="9601209" y="2684046"/>
            <a:ext cx="1400715" cy="1400715"/>
          </a:xfrm>
          <a:custGeom>
            <a:avLst/>
            <a:gdLst/>
            <a:ahLst/>
            <a:cxnLst/>
            <a:rect l="l" t="t" r="r" b="b"/>
            <a:pathLst>
              <a:path w="1400715" h="1400715">
                <a:moveTo>
                  <a:pt x="0" y="0"/>
                </a:moveTo>
                <a:lnTo>
                  <a:pt x="1400715" y="0"/>
                </a:lnTo>
                <a:lnTo>
                  <a:pt x="1400715" y="1400715"/>
                </a:lnTo>
                <a:lnTo>
                  <a:pt x="0" y="14007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5400000">
            <a:off x="12144924" y="3634728"/>
            <a:ext cx="1400715" cy="1400715"/>
          </a:xfrm>
          <a:custGeom>
            <a:avLst/>
            <a:gdLst/>
            <a:ahLst/>
            <a:cxnLst/>
            <a:rect l="l" t="t" r="r" b="b"/>
            <a:pathLst>
              <a:path w="1400715" h="1400715">
                <a:moveTo>
                  <a:pt x="0" y="0"/>
                </a:moveTo>
                <a:lnTo>
                  <a:pt x="1400715" y="0"/>
                </a:lnTo>
                <a:lnTo>
                  <a:pt x="1400715" y="1400716"/>
                </a:lnTo>
                <a:lnTo>
                  <a:pt x="0" y="14007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rot="-5400000">
            <a:off x="14669589" y="2827037"/>
            <a:ext cx="1400715" cy="1400715"/>
          </a:xfrm>
          <a:custGeom>
            <a:avLst/>
            <a:gdLst/>
            <a:ahLst/>
            <a:cxnLst/>
            <a:rect l="l" t="t" r="r" b="b"/>
            <a:pathLst>
              <a:path w="1400715" h="1400715">
                <a:moveTo>
                  <a:pt x="0" y="0"/>
                </a:moveTo>
                <a:lnTo>
                  <a:pt x="1400716" y="0"/>
                </a:lnTo>
                <a:lnTo>
                  <a:pt x="1400716" y="1400715"/>
                </a:lnTo>
                <a:lnTo>
                  <a:pt x="0" y="14007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TextBox 11"/>
          <p:cNvSpPr txBox="1"/>
          <p:nvPr/>
        </p:nvSpPr>
        <p:spPr>
          <a:xfrm>
            <a:off x="1978392" y="5240231"/>
            <a:ext cx="2042322" cy="2656840"/>
          </a:xfrm>
          <a:prstGeom prst="rect">
            <a:avLst/>
          </a:prstGeom>
        </p:spPr>
        <p:txBody>
          <a:bodyPr lIns="0" tIns="0" rIns="0" bIns="0" rtlCol="0" anchor="t">
            <a:spAutoFit/>
          </a:bodyPr>
          <a:lstStyle/>
          <a:p>
            <a:pPr marL="410209" lvl="1" indent="-205105">
              <a:lnSpc>
                <a:spcPts val="2659"/>
              </a:lnSpc>
              <a:buFont typeface="Arial"/>
              <a:buChar char="•"/>
            </a:pPr>
            <a:r>
              <a:rPr lang="en-US" sz="1899" spc="60">
                <a:solidFill>
                  <a:srgbClr val="545454"/>
                </a:solidFill>
                <a:latin typeface="Glacial Indifference Bold"/>
              </a:rPr>
              <a:t>Name</a:t>
            </a:r>
          </a:p>
          <a:p>
            <a:pPr marL="410209" lvl="1" indent="-205105">
              <a:lnSpc>
                <a:spcPts val="2659"/>
              </a:lnSpc>
              <a:buFont typeface="Arial"/>
              <a:buChar char="•"/>
            </a:pPr>
            <a:r>
              <a:rPr lang="en-US" sz="1899" spc="60">
                <a:solidFill>
                  <a:srgbClr val="545454"/>
                </a:solidFill>
                <a:latin typeface="Glacial Indifference Bold"/>
              </a:rPr>
              <a:t>Summary</a:t>
            </a:r>
          </a:p>
          <a:p>
            <a:pPr marL="410209" lvl="1" indent="-205105">
              <a:lnSpc>
                <a:spcPts val="2659"/>
              </a:lnSpc>
              <a:buFont typeface="Arial"/>
              <a:buChar char="•"/>
            </a:pPr>
            <a:r>
              <a:rPr lang="en-US" sz="1899" spc="60">
                <a:solidFill>
                  <a:srgbClr val="545454"/>
                </a:solidFill>
                <a:latin typeface="Glacial Indifference Bold"/>
              </a:rPr>
              <a:t>Space</a:t>
            </a:r>
          </a:p>
          <a:p>
            <a:pPr marL="410209" lvl="1" indent="-205105">
              <a:lnSpc>
                <a:spcPts val="2659"/>
              </a:lnSpc>
              <a:buFont typeface="Arial"/>
              <a:buChar char="•"/>
            </a:pPr>
            <a:r>
              <a:rPr lang="en-US" sz="1899" spc="60">
                <a:solidFill>
                  <a:srgbClr val="545454"/>
                </a:solidFill>
                <a:latin typeface="Glacial Indifference Bold"/>
              </a:rPr>
              <a:t>Description</a:t>
            </a:r>
          </a:p>
          <a:p>
            <a:pPr marL="410209" lvl="1" indent="-205105">
              <a:lnSpc>
                <a:spcPts val="2659"/>
              </a:lnSpc>
              <a:buFont typeface="Arial"/>
              <a:buChar char="•"/>
            </a:pPr>
            <a:r>
              <a:rPr lang="en-US" sz="1899" spc="60">
                <a:solidFill>
                  <a:srgbClr val="545454"/>
                </a:solidFill>
                <a:latin typeface="Glacial Indifference Bold"/>
              </a:rPr>
              <a:t>Notes</a:t>
            </a:r>
          </a:p>
          <a:p>
            <a:pPr marL="410209" lvl="1" indent="-205105">
              <a:lnSpc>
                <a:spcPts val="2659"/>
              </a:lnSpc>
              <a:buFont typeface="Arial"/>
              <a:buChar char="•"/>
            </a:pPr>
            <a:r>
              <a:rPr lang="en-US" sz="1899" spc="60">
                <a:solidFill>
                  <a:srgbClr val="545454"/>
                </a:solidFill>
                <a:latin typeface="Glacial Indifference Bold"/>
              </a:rPr>
              <a:t>Transit</a:t>
            </a:r>
          </a:p>
          <a:p>
            <a:pPr marL="410209" lvl="1" indent="-205105">
              <a:lnSpc>
                <a:spcPts val="2659"/>
              </a:lnSpc>
              <a:buFont typeface="Arial"/>
              <a:buChar char="•"/>
            </a:pPr>
            <a:r>
              <a:rPr lang="en-US" sz="1899" spc="60">
                <a:solidFill>
                  <a:srgbClr val="545454"/>
                </a:solidFill>
                <a:latin typeface="Glacial Indifference Bold"/>
              </a:rPr>
              <a:t>Smart Location</a:t>
            </a:r>
          </a:p>
        </p:txBody>
      </p:sp>
      <p:sp>
        <p:nvSpPr>
          <p:cNvPr id="12" name="TextBox 12"/>
          <p:cNvSpPr txBox="1"/>
          <p:nvPr/>
        </p:nvSpPr>
        <p:spPr>
          <a:xfrm>
            <a:off x="4198439" y="4599136"/>
            <a:ext cx="2042322" cy="2990215"/>
          </a:xfrm>
          <a:prstGeom prst="rect">
            <a:avLst/>
          </a:prstGeom>
        </p:spPr>
        <p:txBody>
          <a:bodyPr lIns="0" tIns="0" rIns="0" bIns="0" rtlCol="0" anchor="t">
            <a:spAutoFit/>
          </a:bodyPr>
          <a:lstStyle/>
          <a:p>
            <a:pPr marL="410209" lvl="1" indent="-205105">
              <a:lnSpc>
                <a:spcPts val="2659"/>
              </a:lnSpc>
              <a:buFont typeface="Arial"/>
              <a:buChar char="•"/>
            </a:pPr>
            <a:r>
              <a:rPr lang="en-US" sz="1899" spc="60">
                <a:solidFill>
                  <a:srgbClr val="545454"/>
                </a:solidFill>
                <a:latin typeface="Glacial Indifference Bold"/>
              </a:rPr>
              <a:t>Access</a:t>
            </a:r>
          </a:p>
          <a:p>
            <a:pPr marL="410209" lvl="1" indent="-205105">
              <a:lnSpc>
                <a:spcPts val="2659"/>
              </a:lnSpc>
              <a:buFont typeface="Arial"/>
              <a:buChar char="•"/>
            </a:pPr>
            <a:r>
              <a:rPr lang="en-US" sz="1899" spc="60">
                <a:solidFill>
                  <a:srgbClr val="545454"/>
                </a:solidFill>
                <a:latin typeface="Glacial Indifference Bold"/>
              </a:rPr>
              <a:t>Interaction</a:t>
            </a:r>
          </a:p>
          <a:p>
            <a:pPr marL="410209" lvl="1" indent="-205105">
              <a:lnSpc>
                <a:spcPts val="2659"/>
              </a:lnSpc>
              <a:buFont typeface="Arial"/>
              <a:buChar char="•"/>
            </a:pPr>
            <a:r>
              <a:rPr lang="en-US" sz="1899" spc="60">
                <a:solidFill>
                  <a:srgbClr val="545454"/>
                </a:solidFill>
                <a:latin typeface="Glacial Indifference Bold"/>
              </a:rPr>
              <a:t>House Rules</a:t>
            </a:r>
          </a:p>
          <a:p>
            <a:pPr marL="410209" lvl="1" indent="-205105">
              <a:lnSpc>
                <a:spcPts val="2659"/>
              </a:lnSpc>
              <a:buFont typeface="Arial"/>
              <a:buChar char="•"/>
            </a:pPr>
            <a:r>
              <a:rPr lang="en-US" sz="1899" spc="60">
                <a:solidFill>
                  <a:srgbClr val="545454"/>
                </a:solidFill>
                <a:latin typeface="Glacial Indifference Bold"/>
              </a:rPr>
              <a:t>Last Scraped</a:t>
            </a:r>
          </a:p>
          <a:p>
            <a:pPr marL="410209" lvl="1" indent="-205105">
              <a:lnSpc>
                <a:spcPts val="2659"/>
              </a:lnSpc>
              <a:buFont typeface="Arial"/>
              <a:buChar char="•"/>
            </a:pPr>
            <a:r>
              <a:rPr lang="en-US" sz="1899" spc="60">
                <a:solidFill>
                  <a:srgbClr val="545454"/>
                </a:solidFill>
                <a:latin typeface="Glacial Indifference Bold"/>
              </a:rPr>
              <a:t>Picture URL</a:t>
            </a:r>
          </a:p>
          <a:p>
            <a:pPr marL="410209" lvl="1" indent="-205105">
              <a:lnSpc>
                <a:spcPts val="2659"/>
              </a:lnSpc>
              <a:buFont typeface="Arial"/>
              <a:buChar char="•"/>
            </a:pPr>
            <a:r>
              <a:rPr lang="en-US" sz="1899" spc="60">
                <a:solidFill>
                  <a:srgbClr val="545454"/>
                </a:solidFill>
                <a:latin typeface="Glacial Indifference Bold"/>
              </a:rPr>
              <a:t>XL Picture URL</a:t>
            </a:r>
          </a:p>
          <a:p>
            <a:pPr marL="410209" lvl="1" indent="-205105">
              <a:lnSpc>
                <a:spcPts val="2659"/>
              </a:lnSpc>
              <a:buFont typeface="Arial"/>
              <a:buChar char="•"/>
            </a:pPr>
            <a:r>
              <a:rPr lang="en-US" sz="1899" spc="60">
                <a:solidFill>
                  <a:srgbClr val="545454"/>
                </a:solidFill>
                <a:latin typeface="Glacial Indifference Bold"/>
              </a:rPr>
              <a:t>Square Feet</a:t>
            </a:r>
          </a:p>
          <a:p>
            <a:pPr marL="410209" lvl="1" indent="-205105">
              <a:lnSpc>
                <a:spcPts val="2659"/>
              </a:lnSpc>
              <a:buFont typeface="Arial"/>
              <a:buChar char="•"/>
            </a:pPr>
            <a:r>
              <a:rPr lang="en-US" sz="1899" spc="60">
                <a:solidFill>
                  <a:srgbClr val="545454"/>
                </a:solidFill>
                <a:latin typeface="Glacial Indifference Bold"/>
              </a:rPr>
              <a:t>Features</a:t>
            </a:r>
          </a:p>
        </p:txBody>
      </p:sp>
      <p:sp>
        <p:nvSpPr>
          <p:cNvPr id="13" name="TextBox 13"/>
          <p:cNvSpPr txBox="1"/>
          <p:nvPr/>
        </p:nvSpPr>
        <p:spPr>
          <a:xfrm>
            <a:off x="6739108" y="5378344"/>
            <a:ext cx="2291810" cy="1656715"/>
          </a:xfrm>
          <a:prstGeom prst="rect">
            <a:avLst/>
          </a:prstGeom>
        </p:spPr>
        <p:txBody>
          <a:bodyPr lIns="0" tIns="0" rIns="0" bIns="0" rtlCol="0" anchor="t">
            <a:spAutoFit/>
          </a:bodyPr>
          <a:lstStyle/>
          <a:p>
            <a:pPr marL="410209" lvl="1" indent="-205105">
              <a:lnSpc>
                <a:spcPts val="2659"/>
              </a:lnSpc>
              <a:buFont typeface="Arial"/>
              <a:buChar char="•"/>
            </a:pPr>
            <a:r>
              <a:rPr lang="en-US" sz="1899" spc="60">
                <a:solidFill>
                  <a:srgbClr val="545454"/>
                </a:solidFill>
                <a:latin typeface="Glacial Indifference Bold"/>
              </a:rPr>
              <a:t>ID</a:t>
            </a:r>
          </a:p>
          <a:p>
            <a:pPr marL="410209" lvl="1" indent="-205105">
              <a:lnSpc>
                <a:spcPts val="2659"/>
              </a:lnSpc>
              <a:buFont typeface="Arial"/>
              <a:buChar char="•"/>
            </a:pPr>
            <a:r>
              <a:rPr lang="en-US" sz="1899" spc="60">
                <a:solidFill>
                  <a:srgbClr val="545454"/>
                </a:solidFill>
                <a:latin typeface="Glacial Indifference Bold"/>
              </a:rPr>
              <a:t>Scrape ID</a:t>
            </a:r>
          </a:p>
          <a:p>
            <a:pPr marL="410209" lvl="1" indent="-205105">
              <a:lnSpc>
                <a:spcPts val="2659"/>
              </a:lnSpc>
              <a:buFont typeface="Arial"/>
              <a:buChar char="•"/>
            </a:pPr>
            <a:r>
              <a:rPr lang="en-US" sz="1899" spc="60">
                <a:solidFill>
                  <a:srgbClr val="545454"/>
                </a:solidFill>
                <a:latin typeface="Glacial Indifference Bold"/>
              </a:rPr>
              <a:t>Neighborhood Overview</a:t>
            </a:r>
          </a:p>
          <a:p>
            <a:pPr marL="410209" lvl="1" indent="-205105">
              <a:lnSpc>
                <a:spcPts val="2659"/>
              </a:lnSpc>
              <a:buFont typeface="Arial"/>
              <a:buChar char="•"/>
            </a:pPr>
            <a:r>
              <a:rPr lang="en-US" sz="1899" spc="60">
                <a:solidFill>
                  <a:srgbClr val="545454"/>
                </a:solidFill>
                <a:latin typeface="Glacial Indifference Bold"/>
              </a:rPr>
              <a:t>Listing URL</a:t>
            </a:r>
          </a:p>
        </p:txBody>
      </p:sp>
      <p:sp>
        <p:nvSpPr>
          <p:cNvPr id="14" name="TextBox 14"/>
          <p:cNvSpPr txBox="1"/>
          <p:nvPr/>
        </p:nvSpPr>
        <p:spPr>
          <a:xfrm>
            <a:off x="9280405" y="4599136"/>
            <a:ext cx="2442372" cy="1990090"/>
          </a:xfrm>
          <a:prstGeom prst="rect">
            <a:avLst/>
          </a:prstGeom>
        </p:spPr>
        <p:txBody>
          <a:bodyPr lIns="0" tIns="0" rIns="0" bIns="0" rtlCol="0" anchor="t">
            <a:spAutoFit/>
          </a:bodyPr>
          <a:lstStyle/>
          <a:p>
            <a:pPr marL="410209" lvl="1" indent="-205105">
              <a:lnSpc>
                <a:spcPts val="2659"/>
              </a:lnSpc>
              <a:buFont typeface="Arial"/>
              <a:buChar char="•"/>
            </a:pPr>
            <a:r>
              <a:rPr lang="en-US" sz="1899" spc="60">
                <a:solidFill>
                  <a:srgbClr val="545454"/>
                </a:solidFill>
                <a:latin typeface="Glacial Indifference Bold"/>
              </a:rPr>
              <a:t>Host URL</a:t>
            </a:r>
          </a:p>
          <a:p>
            <a:pPr marL="410209" lvl="1" indent="-205105">
              <a:lnSpc>
                <a:spcPts val="2659"/>
              </a:lnSpc>
              <a:buFont typeface="Arial"/>
              <a:buChar char="•"/>
            </a:pPr>
            <a:r>
              <a:rPr lang="en-US" sz="1899" spc="60">
                <a:solidFill>
                  <a:srgbClr val="545454"/>
                </a:solidFill>
                <a:latin typeface="Glacial Indifference Bold"/>
              </a:rPr>
              <a:t>Host Picture URL</a:t>
            </a:r>
          </a:p>
          <a:p>
            <a:pPr marL="410209" lvl="1" indent="-205105">
              <a:lnSpc>
                <a:spcPts val="2659"/>
              </a:lnSpc>
              <a:buFont typeface="Arial"/>
              <a:buChar char="•"/>
            </a:pPr>
            <a:r>
              <a:rPr lang="en-US" sz="1899" spc="60">
                <a:solidFill>
                  <a:srgbClr val="545454"/>
                </a:solidFill>
                <a:latin typeface="Glacial Indifference Bold"/>
              </a:rPr>
              <a:t>Host About</a:t>
            </a:r>
          </a:p>
          <a:p>
            <a:pPr marL="410209" lvl="1" indent="-205105">
              <a:lnSpc>
                <a:spcPts val="2659"/>
              </a:lnSpc>
              <a:buFont typeface="Arial"/>
              <a:buChar char="•"/>
            </a:pPr>
            <a:r>
              <a:rPr lang="en-US" sz="1899" spc="60">
                <a:solidFill>
                  <a:srgbClr val="545454"/>
                </a:solidFill>
                <a:latin typeface="Glacial Indifference Bold"/>
              </a:rPr>
              <a:t>Host Location </a:t>
            </a:r>
          </a:p>
          <a:p>
            <a:pPr marL="410209" lvl="1" indent="-205105">
              <a:lnSpc>
                <a:spcPts val="2659"/>
              </a:lnSpc>
              <a:buFont typeface="Arial"/>
              <a:buChar char="•"/>
            </a:pPr>
            <a:r>
              <a:rPr lang="en-US" sz="1899" spc="60">
                <a:solidFill>
                  <a:srgbClr val="545454"/>
                </a:solidFill>
                <a:latin typeface="Glacial Indifference Bold"/>
              </a:rPr>
              <a:t>Host Neighborhood</a:t>
            </a:r>
          </a:p>
        </p:txBody>
      </p:sp>
      <p:sp>
        <p:nvSpPr>
          <p:cNvPr id="15" name="TextBox 15"/>
          <p:cNvSpPr txBox="1"/>
          <p:nvPr/>
        </p:nvSpPr>
        <p:spPr>
          <a:xfrm>
            <a:off x="11818027" y="5378344"/>
            <a:ext cx="2289587" cy="1656715"/>
          </a:xfrm>
          <a:prstGeom prst="rect">
            <a:avLst/>
          </a:prstGeom>
        </p:spPr>
        <p:txBody>
          <a:bodyPr lIns="0" tIns="0" rIns="0" bIns="0" rtlCol="0" anchor="t">
            <a:spAutoFit/>
          </a:bodyPr>
          <a:lstStyle/>
          <a:p>
            <a:pPr marL="410209" lvl="1" indent="-205105">
              <a:lnSpc>
                <a:spcPts val="2659"/>
              </a:lnSpc>
              <a:buFont typeface="Arial"/>
              <a:buChar char="•"/>
            </a:pPr>
            <a:r>
              <a:rPr lang="en-US" sz="1899" spc="60">
                <a:solidFill>
                  <a:srgbClr val="545454"/>
                </a:solidFill>
                <a:latin typeface="Glacial Indifference Bold"/>
              </a:rPr>
              <a:t>Country Code</a:t>
            </a:r>
          </a:p>
          <a:p>
            <a:pPr marL="410209" lvl="1" indent="-205105">
              <a:lnSpc>
                <a:spcPts val="2659"/>
              </a:lnSpc>
              <a:buFont typeface="Arial"/>
              <a:buChar char="•"/>
            </a:pPr>
            <a:r>
              <a:rPr lang="en-US" sz="1899" spc="60">
                <a:solidFill>
                  <a:srgbClr val="545454"/>
                </a:solidFill>
                <a:latin typeface="Glacial Indifference Bold"/>
              </a:rPr>
              <a:t>Market</a:t>
            </a:r>
          </a:p>
          <a:p>
            <a:pPr marL="410209" lvl="1" indent="-205105">
              <a:lnSpc>
                <a:spcPts val="2659"/>
              </a:lnSpc>
              <a:buFont typeface="Arial"/>
              <a:buChar char="•"/>
            </a:pPr>
            <a:r>
              <a:rPr lang="en-US" sz="1899" spc="60">
                <a:solidFill>
                  <a:srgbClr val="545454"/>
                </a:solidFill>
                <a:latin typeface="Glacial Indifference Bold"/>
              </a:rPr>
              <a:t>Monthly Price</a:t>
            </a:r>
          </a:p>
          <a:p>
            <a:pPr marL="410209" lvl="1" indent="-205105">
              <a:lnSpc>
                <a:spcPts val="2659"/>
              </a:lnSpc>
              <a:buFont typeface="Arial"/>
              <a:buChar char="•"/>
            </a:pPr>
            <a:r>
              <a:rPr lang="en-US" sz="1899" spc="60">
                <a:solidFill>
                  <a:srgbClr val="545454"/>
                </a:solidFill>
                <a:latin typeface="Glacial Indifference Bold"/>
              </a:rPr>
              <a:t>Weekly Price</a:t>
            </a:r>
          </a:p>
          <a:p>
            <a:pPr marL="410209" lvl="1" indent="-205105">
              <a:lnSpc>
                <a:spcPts val="2659"/>
              </a:lnSpc>
              <a:buFont typeface="Arial"/>
              <a:buChar char="•"/>
            </a:pPr>
            <a:r>
              <a:rPr lang="en-US" sz="1899" spc="60">
                <a:solidFill>
                  <a:srgbClr val="545454"/>
                </a:solidFill>
                <a:latin typeface="Glacial Indifference Bold"/>
              </a:rPr>
              <a:t>Amenities</a:t>
            </a:r>
          </a:p>
        </p:txBody>
      </p:sp>
      <p:sp>
        <p:nvSpPr>
          <p:cNvPr id="16" name="TextBox 16"/>
          <p:cNvSpPr txBox="1"/>
          <p:nvPr/>
        </p:nvSpPr>
        <p:spPr>
          <a:xfrm>
            <a:off x="14201250" y="4599136"/>
            <a:ext cx="3058050" cy="2323465"/>
          </a:xfrm>
          <a:prstGeom prst="rect">
            <a:avLst/>
          </a:prstGeom>
        </p:spPr>
        <p:txBody>
          <a:bodyPr lIns="0" tIns="0" rIns="0" bIns="0" rtlCol="0" anchor="t">
            <a:spAutoFit/>
          </a:bodyPr>
          <a:lstStyle/>
          <a:p>
            <a:pPr marL="410209" lvl="1" indent="-205105">
              <a:lnSpc>
                <a:spcPts val="2659"/>
              </a:lnSpc>
              <a:buFont typeface="Arial"/>
              <a:buChar char="•"/>
            </a:pPr>
            <a:r>
              <a:rPr lang="en-US" sz="1899" spc="60">
                <a:solidFill>
                  <a:srgbClr val="545454"/>
                </a:solidFill>
                <a:latin typeface="Glacial Indifference Bold"/>
              </a:rPr>
              <a:t>Geolocation</a:t>
            </a:r>
          </a:p>
          <a:p>
            <a:pPr marL="410209" lvl="1" indent="-205105">
              <a:lnSpc>
                <a:spcPts val="2659"/>
              </a:lnSpc>
              <a:buFont typeface="Arial"/>
              <a:buChar char="•"/>
            </a:pPr>
            <a:r>
              <a:rPr lang="en-US" sz="1899" spc="60">
                <a:solidFill>
                  <a:srgbClr val="545454"/>
                </a:solidFill>
                <a:latin typeface="Glacial Indifference Bold"/>
              </a:rPr>
              <a:t>Jurisdiction Name</a:t>
            </a:r>
          </a:p>
          <a:p>
            <a:pPr marL="410209" lvl="1" indent="-205105">
              <a:lnSpc>
                <a:spcPts val="2659"/>
              </a:lnSpc>
              <a:buFont typeface="Arial"/>
              <a:buChar char="•"/>
            </a:pPr>
            <a:r>
              <a:rPr lang="en-US" sz="1899" spc="60">
                <a:solidFill>
                  <a:srgbClr val="545454"/>
                </a:solidFill>
                <a:latin typeface="Glacial Indifference Bold"/>
              </a:rPr>
              <a:t>Calendar Updated</a:t>
            </a:r>
          </a:p>
          <a:p>
            <a:pPr marL="410209" lvl="1" indent="-205105">
              <a:lnSpc>
                <a:spcPts val="2659"/>
              </a:lnSpc>
              <a:buFont typeface="Arial"/>
              <a:buChar char="•"/>
            </a:pPr>
            <a:r>
              <a:rPr lang="en-US" sz="1899" spc="60">
                <a:solidFill>
                  <a:srgbClr val="545454"/>
                </a:solidFill>
                <a:latin typeface="Glacial Indifference Bold"/>
              </a:rPr>
              <a:t>Neighborhood Group Cleansed </a:t>
            </a:r>
          </a:p>
          <a:p>
            <a:pPr marL="410209" lvl="1" indent="-205105">
              <a:lnSpc>
                <a:spcPts val="2659"/>
              </a:lnSpc>
              <a:buFont typeface="Arial"/>
              <a:buChar char="•"/>
            </a:pPr>
            <a:r>
              <a:rPr lang="en-US" sz="1899" spc="60">
                <a:solidFill>
                  <a:srgbClr val="545454"/>
                </a:solidFill>
                <a:latin typeface="Glacial Indifference Bold"/>
              </a:rPr>
              <a:t>Host Verifications</a:t>
            </a:r>
          </a:p>
          <a:p>
            <a:pPr marL="410209" lvl="1" indent="-205105">
              <a:lnSpc>
                <a:spcPts val="2659"/>
              </a:lnSpc>
              <a:buFont typeface="Arial"/>
              <a:buChar char="•"/>
            </a:pPr>
            <a:r>
              <a:rPr lang="en-US" sz="1899" spc="60">
                <a:solidFill>
                  <a:srgbClr val="545454"/>
                </a:solidFill>
                <a:latin typeface="Glacial Indifference Bold"/>
              </a:rPr>
              <a:t>Host Listings Count</a:t>
            </a:r>
          </a:p>
        </p:txBody>
      </p:sp>
      <p:sp>
        <p:nvSpPr>
          <p:cNvPr id="17" name="AutoShape 17"/>
          <p:cNvSpPr/>
          <p:nvPr/>
        </p:nvSpPr>
        <p:spPr>
          <a:xfrm flipV="1">
            <a:off x="3379107" y="3543094"/>
            <a:ext cx="1152335" cy="791992"/>
          </a:xfrm>
          <a:prstGeom prst="line">
            <a:avLst/>
          </a:prstGeom>
          <a:ln w="38100" cap="flat">
            <a:solidFill>
              <a:srgbClr val="537B66"/>
            </a:solidFill>
            <a:prstDash val="solid"/>
            <a:headEnd type="none" w="sm" len="sm"/>
            <a:tailEnd type="none" w="sm" len="sm"/>
          </a:ln>
        </p:spPr>
        <p:txBody>
          <a:bodyPr/>
          <a:lstStyle/>
          <a:p>
            <a:endParaRPr lang="en-US"/>
          </a:p>
        </p:txBody>
      </p:sp>
      <p:sp>
        <p:nvSpPr>
          <p:cNvPr id="18" name="AutoShape 18"/>
          <p:cNvSpPr/>
          <p:nvPr/>
        </p:nvSpPr>
        <p:spPr>
          <a:xfrm flipV="1">
            <a:off x="8460627" y="3384404"/>
            <a:ext cx="1140582" cy="950682"/>
          </a:xfrm>
          <a:prstGeom prst="line">
            <a:avLst/>
          </a:prstGeom>
          <a:ln w="38100" cap="flat">
            <a:solidFill>
              <a:srgbClr val="537B66"/>
            </a:solidFill>
            <a:prstDash val="solid"/>
            <a:headEnd type="none" w="sm" len="sm"/>
            <a:tailEnd type="none" w="sm" len="sm"/>
          </a:ln>
        </p:spPr>
        <p:txBody>
          <a:bodyPr/>
          <a:lstStyle/>
          <a:p>
            <a:endParaRPr lang="en-US"/>
          </a:p>
        </p:txBody>
      </p:sp>
      <p:sp>
        <p:nvSpPr>
          <p:cNvPr id="19" name="AutoShape 19"/>
          <p:cNvSpPr/>
          <p:nvPr/>
        </p:nvSpPr>
        <p:spPr>
          <a:xfrm flipV="1">
            <a:off x="13545639" y="3527394"/>
            <a:ext cx="1123950" cy="807692"/>
          </a:xfrm>
          <a:prstGeom prst="line">
            <a:avLst/>
          </a:prstGeom>
          <a:ln w="38100" cap="flat">
            <a:solidFill>
              <a:srgbClr val="537B66"/>
            </a:solidFill>
            <a:prstDash val="solid"/>
            <a:headEnd type="none" w="sm" len="sm"/>
            <a:tailEnd type="none" w="sm" len="sm"/>
          </a:ln>
        </p:spPr>
        <p:txBody>
          <a:bodyPr/>
          <a:lstStyle/>
          <a:p>
            <a:endParaRPr lang="en-US"/>
          </a:p>
        </p:txBody>
      </p:sp>
      <p:sp>
        <p:nvSpPr>
          <p:cNvPr id="20" name="AutoShape 20"/>
          <p:cNvSpPr/>
          <p:nvPr/>
        </p:nvSpPr>
        <p:spPr>
          <a:xfrm flipH="1" flipV="1">
            <a:off x="5932158" y="3543094"/>
            <a:ext cx="1127754" cy="791992"/>
          </a:xfrm>
          <a:prstGeom prst="line">
            <a:avLst/>
          </a:prstGeom>
          <a:ln w="38100" cap="flat">
            <a:solidFill>
              <a:srgbClr val="537B66"/>
            </a:solidFill>
            <a:prstDash val="solid"/>
            <a:headEnd type="none" w="sm" len="sm"/>
            <a:tailEnd type="none" w="sm" len="sm"/>
          </a:ln>
        </p:spPr>
        <p:txBody>
          <a:bodyPr/>
          <a:lstStyle/>
          <a:p>
            <a:endParaRPr lang="en-US"/>
          </a:p>
        </p:txBody>
      </p:sp>
      <p:sp>
        <p:nvSpPr>
          <p:cNvPr id="21" name="AutoShape 21"/>
          <p:cNvSpPr/>
          <p:nvPr/>
        </p:nvSpPr>
        <p:spPr>
          <a:xfrm flipH="1" flipV="1">
            <a:off x="11001924" y="3384404"/>
            <a:ext cx="1143000" cy="950682"/>
          </a:xfrm>
          <a:prstGeom prst="line">
            <a:avLst/>
          </a:prstGeom>
          <a:ln w="38100" cap="flat">
            <a:solidFill>
              <a:srgbClr val="537B66"/>
            </a:solidFill>
            <a:prstDash val="solid"/>
            <a:headEnd type="none" w="sm" len="sm"/>
            <a:tailEnd type="none" w="sm" len="sm"/>
          </a:ln>
        </p:spPr>
        <p:txBody>
          <a:bodyPr/>
          <a:lstStyle/>
          <a:p>
            <a:endParaRPr lang="en-US"/>
          </a:p>
        </p:txBody>
      </p:sp>
      <p:sp>
        <p:nvSpPr>
          <p:cNvPr id="22" name="TextBox 22"/>
          <p:cNvSpPr txBox="1"/>
          <p:nvPr/>
        </p:nvSpPr>
        <p:spPr>
          <a:xfrm>
            <a:off x="3273604" y="1075745"/>
            <a:ext cx="11978230" cy="819150"/>
          </a:xfrm>
          <a:prstGeom prst="rect">
            <a:avLst/>
          </a:prstGeom>
        </p:spPr>
        <p:txBody>
          <a:bodyPr lIns="0" tIns="0" rIns="0" bIns="0" rtlCol="0" anchor="t">
            <a:spAutoFit/>
          </a:bodyPr>
          <a:lstStyle/>
          <a:p>
            <a:pPr marL="0" lvl="1" indent="0" algn="ctr">
              <a:lnSpc>
                <a:spcPts val="6000"/>
              </a:lnSpc>
              <a:spcBef>
                <a:spcPct val="0"/>
              </a:spcBef>
            </a:pPr>
            <a:r>
              <a:rPr lang="en-US" sz="6000">
                <a:solidFill>
                  <a:srgbClr val="537B66"/>
                </a:solidFill>
                <a:latin typeface="Glacial Indifference Bold"/>
              </a:rPr>
              <a:t>Dropping of Columns</a:t>
            </a:r>
          </a:p>
        </p:txBody>
      </p:sp>
      <p:sp>
        <p:nvSpPr>
          <p:cNvPr id="23" name="Freeform 23"/>
          <p:cNvSpPr/>
          <p:nvPr/>
        </p:nvSpPr>
        <p:spPr>
          <a:xfrm>
            <a:off x="6411848" y="7730384"/>
            <a:ext cx="5310929" cy="1971683"/>
          </a:xfrm>
          <a:custGeom>
            <a:avLst/>
            <a:gdLst/>
            <a:ahLst/>
            <a:cxnLst/>
            <a:rect l="l" t="t" r="r" b="b"/>
            <a:pathLst>
              <a:path w="5310929" h="1971683">
                <a:moveTo>
                  <a:pt x="0" y="0"/>
                </a:moveTo>
                <a:lnTo>
                  <a:pt x="5310929" y="0"/>
                </a:lnTo>
                <a:lnTo>
                  <a:pt x="5310929" y="1971682"/>
                </a:lnTo>
                <a:lnTo>
                  <a:pt x="0" y="19716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4" name="TextBox 24"/>
          <p:cNvSpPr txBox="1"/>
          <p:nvPr/>
        </p:nvSpPr>
        <p:spPr>
          <a:xfrm>
            <a:off x="6647367" y="8120909"/>
            <a:ext cx="4523816" cy="945240"/>
          </a:xfrm>
          <a:prstGeom prst="rect">
            <a:avLst/>
          </a:prstGeom>
        </p:spPr>
        <p:txBody>
          <a:bodyPr lIns="0" tIns="0" rIns="0" bIns="0" rtlCol="0" anchor="t">
            <a:spAutoFit/>
          </a:bodyPr>
          <a:lstStyle/>
          <a:p>
            <a:pPr algn="ctr">
              <a:lnSpc>
                <a:spcPts val="2500"/>
              </a:lnSpc>
            </a:pPr>
            <a:r>
              <a:rPr lang="en-US" sz="1785">
                <a:solidFill>
                  <a:srgbClr val="3D312B"/>
                </a:solidFill>
                <a:latin typeface="Glacial Indifference Bold"/>
              </a:rPr>
              <a:t>After Dropping the Columns:</a:t>
            </a:r>
          </a:p>
          <a:p>
            <a:pPr algn="ctr">
              <a:lnSpc>
                <a:spcPts val="2500"/>
              </a:lnSpc>
            </a:pPr>
            <a:r>
              <a:rPr lang="en-US" sz="1785">
                <a:solidFill>
                  <a:srgbClr val="3D312B"/>
                </a:solidFill>
                <a:latin typeface="Glacial Indifference Bold"/>
              </a:rPr>
              <a:t>Attribute : </a:t>
            </a:r>
            <a:r>
              <a:rPr lang="en-US" sz="1785">
                <a:solidFill>
                  <a:srgbClr val="3D312B"/>
                </a:solidFill>
                <a:latin typeface="Glacial Indifference"/>
              </a:rPr>
              <a:t>76</a:t>
            </a:r>
          </a:p>
          <a:p>
            <a:pPr algn="ctr">
              <a:lnSpc>
                <a:spcPts val="2500"/>
              </a:lnSpc>
            </a:pPr>
            <a:r>
              <a:rPr lang="en-US" sz="1785">
                <a:solidFill>
                  <a:srgbClr val="3D312B"/>
                </a:solidFill>
                <a:latin typeface="Glacial Indifference Bold"/>
              </a:rPr>
              <a:t>Records: </a:t>
            </a:r>
            <a:r>
              <a:rPr lang="en-US" sz="1785">
                <a:solidFill>
                  <a:srgbClr val="3D312B"/>
                </a:solidFill>
                <a:latin typeface="Glacial Indifference"/>
              </a:rPr>
              <a:t>486996</a:t>
            </a:r>
          </a:p>
        </p:txBody>
      </p:sp>
      <p:sp>
        <p:nvSpPr>
          <p:cNvPr id="25" name="Freeform 25"/>
          <p:cNvSpPr/>
          <p:nvPr/>
        </p:nvSpPr>
        <p:spPr>
          <a:xfrm>
            <a:off x="16635032" y="356807"/>
            <a:ext cx="1248535" cy="1248535"/>
          </a:xfrm>
          <a:custGeom>
            <a:avLst/>
            <a:gdLst/>
            <a:ahLst/>
            <a:cxnLst/>
            <a:rect l="l" t="t" r="r" b="b"/>
            <a:pathLst>
              <a:path w="1248535" h="1248535">
                <a:moveTo>
                  <a:pt x="0" y="0"/>
                </a:moveTo>
                <a:lnTo>
                  <a:pt x="1248536" y="0"/>
                </a:lnTo>
                <a:lnTo>
                  <a:pt x="1248536" y="1248536"/>
                </a:lnTo>
                <a:lnTo>
                  <a:pt x="0" y="12485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6" name="TextBox 26"/>
          <p:cNvSpPr txBox="1"/>
          <p:nvPr/>
        </p:nvSpPr>
        <p:spPr>
          <a:xfrm>
            <a:off x="17408101" y="9675661"/>
            <a:ext cx="714613" cy="287655"/>
          </a:xfrm>
          <a:prstGeom prst="rect">
            <a:avLst/>
          </a:prstGeom>
        </p:spPr>
        <p:txBody>
          <a:bodyPr lIns="0" tIns="0" rIns="0" bIns="0" rtlCol="0" anchor="t">
            <a:spAutoFit/>
          </a:bodyPr>
          <a:lstStyle/>
          <a:p>
            <a:pPr algn="ctr">
              <a:lnSpc>
                <a:spcPts val="2460"/>
              </a:lnSpc>
              <a:spcBef>
                <a:spcPct val="0"/>
              </a:spcBef>
            </a:pPr>
            <a:r>
              <a:rPr lang="en-US" sz="1500">
                <a:solidFill>
                  <a:srgbClr val="36443B"/>
                </a:solidFill>
                <a:latin typeface="Glacial Indifference Bold"/>
              </a:rPr>
              <a:t>Page 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7124384" y="5665227"/>
            <a:ext cx="3546010" cy="4057220"/>
          </a:xfrm>
          <a:custGeom>
            <a:avLst/>
            <a:gdLst/>
            <a:ahLst/>
            <a:cxnLst/>
            <a:rect l="l" t="t" r="r" b="b"/>
            <a:pathLst>
              <a:path w="3546010" h="4057220">
                <a:moveTo>
                  <a:pt x="0" y="0"/>
                </a:moveTo>
                <a:lnTo>
                  <a:pt x="3546010" y="0"/>
                </a:lnTo>
                <a:lnTo>
                  <a:pt x="3546010" y="4057220"/>
                </a:lnTo>
                <a:lnTo>
                  <a:pt x="0" y="40572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602582" y="5343276"/>
            <a:ext cx="2638645" cy="1327254"/>
            <a:chOff x="0" y="0"/>
            <a:chExt cx="795631" cy="400207"/>
          </a:xfrm>
        </p:grpSpPr>
        <p:sp>
          <p:nvSpPr>
            <p:cNvPr id="5" name="Freeform 5"/>
            <p:cNvSpPr/>
            <p:nvPr/>
          </p:nvSpPr>
          <p:spPr>
            <a:xfrm>
              <a:off x="0" y="0"/>
              <a:ext cx="795631" cy="400207"/>
            </a:xfrm>
            <a:custGeom>
              <a:avLst/>
              <a:gdLst/>
              <a:ahLst/>
              <a:cxnLst/>
              <a:rect l="l" t="t" r="r" b="b"/>
              <a:pathLst>
                <a:path w="795631" h="400207">
                  <a:moveTo>
                    <a:pt x="105626" y="0"/>
                  </a:moveTo>
                  <a:lnTo>
                    <a:pt x="690005" y="0"/>
                  </a:lnTo>
                  <a:cubicBezTo>
                    <a:pt x="748341" y="0"/>
                    <a:pt x="795631" y="47290"/>
                    <a:pt x="795631" y="105626"/>
                  </a:cubicBezTo>
                  <a:lnTo>
                    <a:pt x="795631" y="294581"/>
                  </a:lnTo>
                  <a:cubicBezTo>
                    <a:pt x="795631" y="352917"/>
                    <a:pt x="748341" y="400207"/>
                    <a:pt x="690005" y="400207"/>
                  </a:cubicBezTo>
                  <a:lnTo>
                    <a:pt x="105626" y="400207"/>
                  </a:lnTo>
                  <a:cubicBezTo>
                    <a:pt x="77612" y="400207"/>
                    <a:pt x="50746" y="389079"/>
                    <a:pt x="30937" y="369270"/>
                  </a:cubicBezTo>
                  <a:cubicBezTo>
                    <a:pt x="11128" y="349461"/>
                    <a:pt x="0" y="322595"/>
                    <a:pt x="0" y="294581"/>
                  </a:cubicBezTo>
                  <a:lnTo>
                    <a:pt x="0" y="105626"/>
                  </a:lnTo>
                  <a:cubicBezTo>
                    <a:pt x="0" y="47290"/>
                    <a:pt x="47290" y="0"/>
                    <a:pt x="105626" y="0"/>
                  </a:cubicBezTo>
                  <a:close/>
                </a:path>
              </a:pathLst>
            </a:custGeom>
            <a:solidFill>
              <a:srgbClr val="C2EBE3"/>
            </a:solidFill>
          </p:spPr>
          <p:txBody>
            <a:bodyPr/>
            <a:lstStyle/>
            <a:p>
              <a:endParaRPr lang="en-US"/>
            </a:p>
          </p:txBody>
        </p:sp>
        <p:sp>
          <p:nvSpPr>
            <p:cNvPr id="6" name="TextBox 6"/>
            <p:cNvSpPr txBox="1"/>
            <p:nvPr/>
          </p:nvSpPr>
          <p:spPr>
            <a:xfrm>
              <a:off x="0" y="28575"/>
              <a:ext cx="795631" cy="371632"/>
            </a:xfrm>
            <a:prstGeom prst="rect">
              <a:avLst/>
            </a:prstGeom>
          </p:spPr>
          <p:txBody>
            <a:bodyPr lIns="71438" tIns="71438" rIns="71438" bIns="71438" rtlCol="0" anchor="ctr"/>
            <a:lstStyle/>
            <a:p>
              <a:pPr algn="ctr">
                <a:lnSpc>
                  <a:spcPts val="2598"/>
                </a:lnSpc>
              </a:pPr>
              <a:endParaRPr/>
            </a:p>
          </p:txBody>
        </p:sp>
      </p:grpSp>
      <p:sp>
        <p:nvSpPr>
          <p:cNvPr id="7" name="TextBox 7"/>
          <p:cNvSpPr txBox="1"/>
          <p:nvPr/>
        </p:nvSpPr>
        <p:spPr>
          <a:xfrm>
            <a:off x="11679861" y="5488791"/>
            <a:ext cx="2484088" cy="1064798"/>
          </a:xfrm>
          <a:prstGeom prst="rect">
            <a:avLst/>
          </a:prstGeom>
        </p:spPr>
        <p:txBody>
          <a:bodyPr lIns="0" tIns="0" rIns="0" bIns="0" rtlCol="0" anchor="t">
            <a:spAutoFit/>
          </a:bodyPr>
          <a:lstStyle/>
          <a:p>
            <a:pPr algn="ctr">
              <a:lnSpc>
                <a:spcPts val="2105"/>
              </a:lnSpc>
            </a:pPr>
            <a:r>
              <a:rPr lang="en-US" sz="2005" spc="84">
                <a:solidFill>
                  <a:srgbClr val="537B66"/>
                </a:solidFill>
                <a:latin typeface="Glacial Indifference Bold"/>
              </a:rPr>
              <a:t>Country</a:t>
            </a:r>
          </a:p>
          <a:p>
            <a:pPr algn="ctr">
              <a:lnSpc>
                <a:spcPts val="2105"/>
              </a:lnSpc>
            </a:pPr>
            <a:r>
              <a:rPr lang="en-US" sz="2005" spc="84">
                <a:solidFill>
                  <a:srgbClr val="537B66"/>
                </a:solidFill>
                <a:latin typeface="Glacial Indifference Bold"/>
              </a:rPr>
              <a:t>State</a:t>
            </a:r>
          </a:p>
          <a:p>
            <a:pPr algn="ctr">
              <a:lnSpc>
                <a:spcPts val="2105"/>
              </a:lnSpc>
            </a:pPr>
            <a:r>
              <a:rPr lang="en-US" sz="2005" spc="84">
                <a:solidFill>
                  <a:srgbClr val="537B66"/>
                </a:solidFill>
                <a:latin typeface="Glacial Indifference Bold"/>
              </a:rPr>
              <a:t>City</a:t>
            </a:r>
          </a:p>
          <a:p>
            <a:pPr algn="ctr">
              <a:lnSpc>
                <a:spcPts val="2105"/>
              </a:lnSpc>
              <a:spcBef>
                <a:spcPct val="0"/>
              </a:spcBef>
            </a:pPr>
            <a:r>
              <a:rPr lang="en-US" sz="2005" spc="84">
                <a:solidFill>
                  <a:srgbClr val="537B66"/>
                </a:solidFill>
                <a:latin typeface="Glacial Indifference Bold"/>
              </a:rPr>
              <a:t>Street</a:t>
            </a:r>
          </a:p>
        </p:txBody>
      </p:sp>
      <p:sp>
        <p:nvSpPr>
          <p:cNvPr id="8" name="Freeform 8"/>
          <p:cNvSpPr/>
          <p:nvPr/>
        </p:nvSpPr>
        <p:spPr>
          <a:xfrm rot="-2591211">
            <a:off x="14412144" y="7526081"/>
            <a:ext cx="1285359" cy="584279"/>
          </a:xfrm>
          <a:custGeom>
            <a:avLst/>
            <a:gdLst/>
            <a:ahLst/>
            <a:cxnLst/>
            <a:rect l="l" t="t" r="r" b="b"/>
            <a:pathLst>
              <a:path w="1285359" h="584279">
                <a:moveTo>
                  <a:pt x="0" y="0"/>
                </a:moveTo>
                <a:lnTo>
                  <a:pt x="1285358" y="0"/>
                </a:lnTo>
                <a:lnTo>
                  <a:pt x="1285358" y="584279"/>
                </a:lnTo>
                <a:lnTo>
                  <a:pt x="0" y="584279"/>
                </a:lnTo>
                <a:lnTo>
                  <a:pt x="0" y="0"/>
                </a:lnTo>
                <a:close/>
              </a:path>
            </a:pathLst>
          </a:custGeom>
          <a:blipFill>
            <a:blip r:embed="rId5">
              <a:extLst>
                <a:ext uri="{96DAC541-7B7A-43D3-8B79-37D633B846F1}">
                  <asvg:svgBlip xmlns:asvg="http://schemas.microsoft.com/office/drawing/2016/SVG/main" r:embed="rId6"/>
                </a:ext>
              </a:extLst>
            </a:blip>
            <a:stretch>
              <a:fillRect l="-443501"/>
            </a:stretch>
          </a:blipFill>
        </p:spPr>
        <p:txBody>
          <a:bodyPr/>
          <a:lstStyle/>
          <a:p>
            <a:endParaRPr lang="en-US"/>
          </a:p>
        </p:txBody>
      </p:sp>
      <p:grpSp>
        <p:nvGrpSpPr>
          <p:cNvPr id="9" name="Group 9"/>
          <p:cNvGrpSpPr/>
          <p:nvPr/>
        </p:nvGrpSpPr>
        <p:grpSpPr>
          <a:xfrm>
            <a:off x="11910882" y="7565386"/>
            <a:ext cx="2917845" cy="1327254"/>
            <a:chOff x="0" y="0"/>
            <a:chExt cx="879818" cy="400207"/>
          </a:xfrm>
        </p:grpSpPr>
        <p:sp>
          <p:nvSpPr>
            <p:cNvPr id="10" name="Freeform 10"/>
            <p:cNvSpPr/>
            <p:nvPr/>
          </p:nvSpPr>
          <p:spPr>
            <a:xfrm>
              <a:off x="0" y="0"/>
              <a:ext cx="879818" cy="400207"/>
            </a:xfrm>
            <a:custGeom>
              <a:avLst/>
              <a:gdLst/>
              <a:ahLst/>
              <a:cxnLst/>
              <a:rect l="l" t="t" r="r" b="b"/>
              <a:pathLst>
                <a:path w="879818" h="400207">
                  <a:moveTo>
                    <a:pt x="95519" y="0"/>
                  </a:moveTo>
                  <a:lnTo>
                    <a:pt x="784300" y="0"/>
                  </a:lnTo>
                  <a:cubicBezTo>
                    <a:pt x="837053" y="0"/>
                    <a:pt x="879818" y="42765"/>
                    <a:pt x="879818" y="95519"/>
                  </a:cubicBezTo>
                  <a:lnTo>
                    <a:pt x="879818" y="304688"/>
                  </a:lnTo>
                  <a:cubicBezTo>
                    <a:pt x="879818" y="330021"/>
                    <a:pt x="869755" y="354317"/>
                    <a:pt x="851842" y="372230"/>
                  </a:cubicBezTo>
                  <a:cubicBezTo>
                    <a:pt x="833928" y="390144"/>
                    <a:pt x="809633" y="400207"/>
                    <a:pt x="784300" y="400207"/>
                  </a:cubicBezTo>
                  <a:lnTo>
                    <a:pt x="95519" y="400207"/>
                  </a:lnTo>
                  <a:cubicBezTo>
                    <a:pt x="70186" y="400207"/>
                    <a:pt x="45890" y="390144"/>
                    <a:pt x="27977" y="372230"/>
                  </a:cubicBezTo>
                  <a:cubicBezTo>
                    <a:pt x="10064" y="354317"/>
                    <a:pt x="0" y="330021"/>
                    <a:pt x="0" y="304688"/>
                  </a:cubicBezTo>
                  <a:lnTo>
                    <a:pt x="0" y="95519"/>
                  </a:lnTo>
                  <a:cubicBezTo>
                    <a:pt x="0" y="70186"/>
                    <a:pt x="10064" y="45890"/>
                    <a:pt x="27977" y="27977"/>
                  </a:cubicBezTo>
                  <a:cubicBezTo>
                    <a:pt x="45890" y="10064"/>
                    <a:pt x="70186" y="0"/>
                    <a:pt x="95519" y="0"/>
                  </a:cubicBezTo>
                  <a:close/>
                </a:path>
              </a:pathLst>
            </a:custGeom>
            <a:solidFill>
              <a:srgbClr val="A4B9FB"/>
            </a:solidFill>
          </p:spPr>
          <p:txBody>
            <a:bodyPr/>
            <a:lstStyle/>
            <a:p>
              <a:endParaRPr lang="en-US"/>
            </a:p>
          </p:txBody>
        </p:sp>
        <p:sp>
          <p:nvSpPr>
            <p:cNvPr id="11" name="TextBox 11"/>
            <p:cNvSpPr txBox="1"/>
            <p:nvPr/>
          </p:nvSpPr>
          <p:spPr>
            <a:xfrm>
              <a:off x="0" y="28575"/>
              <a:ext cx="879818" cy="371632"/>
            </a:xfrm>
            <a:prstGeom prst="rect">
              <a:avLst/>
            </a:prstGeom>
          </p:spPr>
          <p:txBody>
            <a:bodyPr lIns="71438" tIns="71438" rIns="71438" bIns="71438" rtlCol="0" anchor="ctr"/>
            <a:lstStyle/>
            <a:p>
              <a:pPr algn="ctr">
                <a:lnSpc>
                  <a:spcPts val="2598"/>
                </a:lnSpc>
              </a:pPr>
              <a:endParaRPr/>
            </a:p>
          </p:txBody>
        </p:sp>
      </p:grpSp>
      <p:sp>
        <p:nvSpPr>
          <p:cNvPr id="12" name="TextBox 12"/>
          <p:cNvSpPr txBox="1"/>
          <p:nvPr/>
        </p:nvSpPr>
        <p:spPr>
          <a:xfrm>
            <a:off x="11895138" y="8037639"/>
            <a:ext cx="2949332" cy="377119"/>
          </a:xfrm>
          <a:prstGeom prst="rect">
            <a:avLst/>
          </a:prstGeom>
        </p:spPr>
        <p:txBody>
          <a:bodyPr lIns="0" tIns="0" rIns="0" bIns="0" rtlCol="0" anchor="t">
            <a:spAutoFit/>
          </a:bodyPr>
          <a:lstStyle/>
          <a:p>
            <a:pPr algn="ctr">
              <a:lnSpc>
                <a:spcPts val="2807"/>
              </a:lnSpc>
              <a:spcBef>
                <a:spcPct val="0"/>
              </a:spcBef>
            </a:pPr>
            <a:r>
              <a:rPr lang="en-US" sz="2673" spc="112">
                <a:solidFill>
                  <a:srgbClr val="537B66"/>
                </a:solidFill>
                <a:latin typeface="Glacial Indifference Bold"/>
              </a:rPr>
              <a:t>Property Type</a:t>
            </a:r>
          </a:p>
        </p:txBody>
      </p:sp>
      <p:grpSp>
        <p:nvGrpSpPr>
          <p:cNvPr id="13" name="Group 13"/>
          <p:cNvGrpSpPr/>
          <p:nvPr/>
        </p:nvGrpSpPr>
        <p:grpSpPr>
          <a:xfrm>
            <a:off x="10238128" y="3403117"/>
            <a:ext cx="2794615" cy="1327254"/>
            <a:chOff x="0" y="0"/>
            <a:chExt cx="842661" cy="400207"/>
          </a:xfrm>
        </p:grpSpPr>
        <p:sp>
          <p:nvSpPr>
            <p:cNvPr id="14" name="Freeform 14"/>
            <p:cNvSpPr/>
            <p:nvPr/>
          </p:nvSpPr>
          <p:spPr>
            <a:xfrm>
              <a:off x="0" y="0"/>
              <a:ext cx="842661" cy="400207"/>
            </a:xfrm>
            <a:custGeom>
              <a:avLst/>
              <a:gdLst/>
              <a:ahLst/>
              <a:cxnLst/>
              <a:rect l="l" t="t" r="r" b="b"/>
              <a:pathLst>
                <a:path w="842661" h="400207">
                  <a:moveTo>
                    <a:pt x="99731" y="0"/>
                  </a:moveTo>
                  <a:lnTo>
                    <a:pt x="742930" y="0"/>
                  </a:lnTo>
                  <a:cubicBezTo>
                    <a:pt x="798010" y="0"/>
                    <a:pt x="842661" y="44651"/>
                    <a:pt x="842661" y="99731"/>
                  </a:cubicBezTo>
                  <a:lnTo>
                    <a:pt x="842661" y="300476"/>
                  </a:lnTo>
                  <a:cubicBezTo>
                    <a:pt x="842661" y="326927"/>
                    <a:pt x="832154" y="352293"/>
                    <a:pt x="813451" y="370997"/>
                  </a:cubicBezTo>
                  <a:cubicBezTo>
                    <a:pt x="794747" y="389700"/>
                    <a:pt x="769380" y="400207"/>
                    <a:pt x="742930" y="400207"/>
                  </a:cubicBezTo>
                  <a:lnTo>
                    <a:pt x="99731" y="400207"/>
                  </a:lnTo>
                  <a:cubicBezTo>
                    <a:pt x="73281" y="400207"/>
                    <a:pt x="47914" y="389700"/>
                    <a:pt x="29210" y="370997"/>
                  </a:cubicBezTo>
                  <a:cubicBezTo>
                    <a:pt x="10507" y="352293"/>
                    <a:pt x="0" y="326927"/>
                    <a:pt x="0" y="300476"/>
                  </a:cubicBezTo>
                  <a:lnTo>
                    <a:pt x="0" y="99731"/>
                  </a:lnTo>
                  <a:cubicBezTo>
                    <a:pt x="0" y="44651"/>
                    <a:pt x="44651" y="0"/>
                    <a:pt x="99731" y="0"/>
                  </a:cubicBezTo>
                  <a:close/>
                </a:path>
              </a:pathLst>
            </a:custGeom>
            <a:solidFill>
              <a:srgbClr val="D8D2FA"/>
            </a:solidFill>
          </p:spPr>
          <p:txBody>
            <a:bodyPr/>
            <a:lstStyle/>
            <a:p>
              <a:endParaRPr lang="en-US"/>
            </a:p>
          </p:txBody>
        </p:sp>
        <p:sp>
          <p:nvSpPr>
            <p:cNvPr id="15" name="TextBox 15"/>
            <p:cNvSpPr txBox="1"/>
            <p:nvPr/>
          </p:nvSpPr>
          <p:spPr>
            <a:xfrm>
              <a:off x="0" y="28575"/>
              <a:ext cx="842661" cy="371632"/>
            </a:xfrm>
            <a:prstGeom prst="rect">
              <a:avLst/>
            </a:prstGeom>
          </p:spPr>
          <p:txBody>
            <a:bodyPr lIns="71438" tIns="71438" rIns="71438" bIns="71438" rtlCol="0" anchor="ctr"/>
            <a:lstStyle/>
            <a:p>
              <a:pPr algn="ctr">
                <a:lnSpc>
                  <a:spcPts val="2598"/>
                </a:lnSpc>
              </a:pPr>
              <a:endParaRPr/>
            </a:p>
          </p:txBody>
        </p:sp>
      </p:grpSp>
      <p:sp>
        <p:nvSpPr>
          <p:cNvPr id="16" name="TextBox 16"/>
          <p:cNvSpPr txBox="1"/>
          <p:nvPr/>
        </p:nvSpPr>
        <p:spPr>
          <a:xfrm>
            <a:off x="10404865" y="3876806"/>
            <a:ext cx="2395434" cy="462196"/>
          </a:xfrm>
          <a:prstGeom prst="rect">
            <a:avLst/>
          </a:prstGeom>
        </p:spPr>
        <p:txBody>
          <a:bodyPr lIns="0" tIns="0" rIns="0" bIns="0" rtlCol="0" anchor="t">
            <a:spAutoFit/>
          </a:bodyPr>
          <a:lstStyle/>
          <a:p>
            <a:pPr algn="ctr">
              <a:lnSpc>
                <a:spcPts val="3509"/>
              </a:lnSpc>
              <a:spcBef>
                <a:spcPct val="0"/>
              </a:spcBef>
            </a:pPr>
            <a:r>
              <a:rPr lang="en-US" sz="3342" spc="140">
                <a:solidFill>
                  <a:srgbClr val="537B66"/>
                </a:solidFill>
                <a:latin typeface="Glacial Indifference Bold"/>
              </a:rPr>
              <a:t>Price</a:t>
            </a:r>
          </a:p>
        </p:txBody>
      </p:sp>
      <p:grpSp>
        <p:nvGrpSpPr>
          <p:cNvPr id="17" name="Group 17"/>
          <p:cNvGrpSpPr/>
          <p:nvPr/>
        </p:nvGrpSpPr>
        <p:grpSpPr>
          <a:xfrm>
            <a:off x="4761838" y="3436143"/>
            <a:ext cx="2746654" cy="1327254"/>
            <a:chOff x="0" y="0"/>
            <a:chExt cx="828199" cy="400207"/>
          </a:xfrm>
        </p:grpSpPr>
        <p:sp>
          <p:nvSpPr>
            <p:cNvPr id="18" name="Freeform 18"/>
            <p:cNvSpPr/>
            <p:nvPr/>
          </p:nvSpPr>
          <p:spPr>
            <a:xfrm>
              <a:off x="0" y="0"/>
              <a:ext cx="828199" cy="400207"/>
            </a:xfrm>
            <a:custGeom>
              <a:avLst/>
              <a:gdLst/>
              <a:ahLst/>
              <a:cxnLst/>
              <a:rect l="l" t="t" r="r" b="b"/>
              <a:pathLst>
                <a:path w="828199" h="400207">
                  <a:moveTo>
                    <a:pt x="101472" y="0"/>
                  </a:moveTo>
                  <a:lnTo>
                    <a:pt x="726727" y="0"/>
                  </a:lnTo>
                  <a:cubicBezTo>
                    <a:pt x="782768" y="0"/>
                    <a:pt x="828199" y="45431"/>
                    <a:pt x="828199" y="101472"/>
                  </a:cubicBezTo>
                  <a:lnTo>
                    <a:pt x="828199" y="298735"/>
                  </a:lnTo>
                  <a:cubicBezTo>
                    <a:pt x="828199" y="325647"/>
                    <a:pt x="817508" y="351457"/>
                    <a:pt x="798479" y="370487"/>
                  </a:cubicBezTo>
                  <a:cubicBezTo>
                    <a:pt x="779449" y="389516"/>
                    <a:pt x="753639" y="400207"/>
                    <a:pt x="726727" y="400207"/>
                  </a:cubicBezTo>
                  <a:lnTo>
                    <a:pt x="101472" y="400207"/>
                  </a:lnTo>
                  <a:cubicBezTo>
                    <a:pt x="74560" y="400207"/>
                    <a:pt x="48750" y="389516"/>
                    <a:pt x="29721" y="370487"/>
                  </a:cubicBezTo>
                  <a:cubicBezTo>
                    <a:pt x="10691" y="351457"/>
                    <a:pt x="0" y="325647"/>
                    <a:pt x="0" y="298735"/>
                  </a:cubicBezTo>
                  <a:lnTo>
                    <a:pt x="0" y="101472"/>
                  </a:lnTo>
                  <a:cubicBezTo>
                    <a:pt x="0" y="74560"/>
                    <a:pt x="10691" y="48750"/>
                    <a:pt x="29721" y="29721"/>
                  </a:cubicBezTo>
                  <a:cubicBezTo>
                    <a:pt x="48750" y="10691"/>
                    <a:pt x="74560" y="0"/>
                    <a:pt x="101472" y="0"/>
                  </a:cubicBezTo>
                  <a:close/>
                </a:path>
              </a:pathLst>
            </a:custGeom>
            <a:solidFill>
              <a:srgbClr val="A4B9FB"/>
            </a:solidFill>
          </p:spPr>
          <p:txBody>
            <a:bodyPr/>
            <a:lstStyle/>
            <a:p>
              <a:endParaRPr lang="en-US"/>
            </a:p>
          </p:txBody>
        </p:sp>
        <p:sp>
          <p:nvSpPr>
            <p:cNvPr id="19" name="TextBox 19"/>
            <p:cNvSpPr txBox="1"/>
            <p:nvPr/>
          </p:nvSpPr>
          <p:spPr>
            <a:xfrm>
              <a:off x="0" y="28575"/>
              <a:ext cx="828199" cy="371632"/>
            </a:xfrm>
            <a:prstGeom prst="rect">
              <a:avLst/>
            </a:prstGeom>
          </p:spPr>
          <p:txBody>
            <a:bodyPr lIns="71438" tIns="71438" rIns="71438" bIns="71438" rtlCol="0" anchor="ctr"/>
            <a:lstStyle/>
            <a:p>
              <a:pPr algn="ctr">
                <a:lnSpc>
                  <a:spcPts val="2598"/>
                </a:lnSpc>
              </a:pPr>
              <a:endParaRPr/>
            </a:p>
          </p:txBody>
        </p:sp>
      </p:grpSp>
      <p:sp>
        <p:nvSpPr>
          <p:cNvPr id="20" name="TextBox 20"/>
          <p:cNvSpPr txBox="1"/>
          <p:nvPr/>
        </p:nvSpPr>
        <p:spPr>
          <a:xfrm>
            <a:off x="4854019" y="3889112"/>
            <a:ext cx="2562291" cy="449890"/>
          </a:xfrm>
          <a:prstGeom prst="rect">
            <a:avLst/>
          </a:prstGeom>
        </p:spPr>
        <p:txBody>
          <a:bodyPr lIns="0" tIns="0" rIns="0" bIns="0" rtlCol="0" anchor="t">
            <a:spAutoFit/>
          </a:bodyPr>
          <a:lstStyle/>
          <a:p>
            <a:pPr algn="ctr">
              <a:lnSpc>
                <a:spcPts val="3309"/>
              </a:lnSpc>
              <a:spcBef>
                <a:spcPct val="0"/>
              </a:spcBef>
            </a:pPr>
            <a:r>
              <a:rPr lang="en-US" sz="3151" spc="132">
                <a:solidFill>
                  <a:srgbClr val="537B66"/>
                </a:solidFill>
                <a:latin typeface="Glacial Indifference Bold"/>
              </a:rPr>
              <a:t>Host Since</a:t>
            </a:r>
          </a:p>
        </p:txBody>
      </p:sp>
      <p:grpSp>
        <p:nvGrpSpPr>
          <p:cNvPr id="21" name="Group 21"/>
          <p:cNvGrpSpPr/>
          <p:nvPr/>
        </p:nvGrpSpPr>
        <p:grpSpPr>
          <a:xfrm>
            <a:off x="3571402" y="5389037"/>
            <a:ext cx="2726012" cy="1327254"/>
            <a:chOff x="0" y="0"/>
            <a:chExt cx="821975" cy="400207"/>
          </a:xfrm>
        </p:grpSpPr>
        <p:sp>
          <p:nvSpPr>
            <p:cNvPr id="22" name="Freeform 22"/>
            <p:cNvSpPr/>
            <p:nvPr/>
          </p:nvSpPr>
          <p:spPr>
            <a:xfrm>
              <a:off x="0" y="0"/>
              <a:ext cx="821975" cy="400207"/>
            </a:xfrm>
            <a:custGeom>
              <a:avLst/>
              <a:gdLst/>
              <a:ahLst/>
              <a:cxnLst/>
              <a:rect l="l" t="t" r="r" b="b"/>
              <a:pathLst>
                <a:path w="821975" h="400207">
                  <a:moveTo>
                    <a:pt x="102241" y="0"/>
                  </a:moveTo>
                  <a:lnTo>
                    <a:pt x="719735" y="0"/>
                  </a:lnTo>
                  <a:cubicBezTo>
                    <a:pt x="746850" y="0"/>
                    <a:pt x="772856" y="10772"/>
                    <a:pt x="792030" y="29946"/>
                  </a:cubicBezTo>
                  <a:cubicBezTo>
                    <a:pt x="811203" y="49119"/>
                    <a:pt x="821975" y="75125"/>
                    <a:pt x="821975" y="102241"/>
                  </a:cubicBezTo>
                  <a:lnTo>
                    <a:pt x="821975" y="297967"/>
                  </a:lnTo>
                  <a:cubicBezTo>
                    <a:pt x="821975" y="325082"/>
                    <a:pt x="811203" y="351088"/>
                    <a:pt x="792030" y="370262"/>
                  </a:cubicBezTo>
                  <a:cubicBezTo>
                    <a:pt x="772856" y="389435"/>
                    <a:pt x="746850" y="400207"/>
                    <a:pt x="719735" y="400207"/>
                  </a:cubicBezTo>
                  <a:lnTo>
                    <a:pt x="102241" y="400207"/>
                  </a:lnTo>
                  <a:cubicBezTo>
                    <a:pt x="75125" y="400207"/>
                    <a:pt x="49119" y="389435"/>
                    <a:pt x="29946" y="370262"/>
                  </a:cubicBezTo>
                  <a:cubicBezTo>
                    <a:pt x="10772" y="351088"/>
                    <a:pt x="0" y="325082"/>
                    <a:pt x="0" y="297967"/>
                  </a:cubicBezTo>
                  <a:lnTo>
                    <a:pt x="0" y="102241"/>
                  </a:lnTo>
                  <a:cubicBezTo>
                    <a:pt x="0" y="75125"/>
                    <a:pt x="10772" y="49119"/>
                    <a:pt x="29946" y="29946"/>
                  </a:cubicBezTo>
                  <a:cubicBezTo>
                    <a:pt x="49119" y="10772"/>
                    <a:pt x="75125" y="0"/>
                    <a:pt x="102241" y="0"/>
                  </a:cubicBezTo>
                  <a:close/>
                </a:path>
              </a:pathLst>
            </a:custGeom>
            <a:solidFill>
              <a:srgbClr val="C2EBE3"/>
            </a:solidFill>
          </p:spPr>
          <p:txBody>
            <a:bodyPr/>
            <a:lstStyle/>
            <a:p>
              <a:endParaRPr lang="en-US"/>
            </a:p>
          </p:txBody>
        </p:sp>
        <p:sp>
          <p:nvSpPr>
            <p:cNvPr id="23" name="TextBox 23"/>
            <p:cNvSpPr txBox="1"/>
            <p:nvPr/>
          </p:nvSpPr>
          <p:spPr>
            <a:xfrm>
              <a:off x="0" y="28575"/>
              <a:ext cx="821975" cy="371632"/>
            </a:xfrm>
            <a:prstGeom prst="rect">
              <a:avLst/>
            </a:prstGeom>
          </p:spPr>
          <p:txBody>
            <a:bodyPr lIns="71438" tIns="71438" rIns="71438" bIns="71438" rtlCol="0" anchor="ctr"/>
            <a:lstStyle/>
            <a:p>
              <a:pPr algn="ctr">
                <a:lnSpc>
                  <a:spcPts val="2598"/>
                </a:lnSpc>
              </a:pPr>
              <a:endParaRPr/>
            </a:p>
          </p:txBody>
        </p:sp>
      </p:grpSp>
      <p:sp>
        <p:nvSpPr>
          <p:cNvPr id="24" name="TextBox 24"/>
          <p:cNvSpPr txBox="1"/>
          <p:nvPr/>
        </p:nvSpPr>
        <p:spPr>
          <a:xfrm>
            <a:off x="3625992" y="5771099"/>
            <a:ext cx="2645461" cy="693670"/>
          </a:xfrm>
          <a:prstGeom prst="rect">
            <a:avLst/>
          </a:prstGeom>
        </p:spPr>
        <p:txBody>
          <a:bodyPr lIns="0" tIns="0" rIns="0" bIns="0" rtlCol="0" anchor="t">
            <a:spAutoFit/>
          </a:bodyPr>
          <a:lstStyle/>
          <a:p>
            <a:pPr algn="ctr">
              <a:lnSpc>
                <a:spcPts val="2707"/>
              </a:lnSpc>
              <a:spcBef>
                <a:spcPct val="0"/>
              </a:spcBef>
            </a:pPr>
            <a:r>
              <a:rPr lang="en-US" sz="2578" spc="108">
                <a:solidFill>
                  <a:srgbClr val="537B66"/>
                </a:solidFill>
                <a:latin typeface="Glacial Indifference Bold"/>
              </a:rPr>
              <a:t>Host Response Time</a:t>
            </a:r>
          </a:p>
        </p:txBody>
      </p:sp>
      <p:grpSp>
        <p:nvGrpSpPr>
          <p:cNvPr id="25" name="Group 25"/>
          <p:cNvGrpSpPr/>
          <p:nvPr/>
        </p:nvGrpSpPr>
        <p:grpSpPr>
          <a:xfrm>
            <a:off x="3045288" y="7581941"/>
            <a:ext cx="2673562" cy="1327254"/>
            <a:chOff x="0" y="0"/>
            <a:chExt cx="806160" cy="400207"/>
          </a:xfrm>
        </p:grpSpPr>
        <p:sp>
          <p:nvSpPr>
            <p:cNvPr id="26" name="Freeform 26"/>
            <p:cNvSpPr/>
            <p:nvPr/>
          </p:nvSpPr>
          <p:spPr>
            <a:xfrm>
              <a:off x="0" y="0"/>
              <a:ext cx="806160" cy="400207"/>
            </a:xfrm>
            <a:custGeom>
              <a:avLst/>
              <a:gdLst/>
              <a:ahLst/>
              <a:cxnLst/>
              <a:rect l="l" t="t" r="r" b="b"/>
              <a:pathLst>
                <a:path w="806160" h="400207">
                  <a:moveTo>
                    <a:pt x="104246" y="0"/>
                  </a:moveTo>
                  <a:lnTo>
                    <a:pt x="701913" y="0"/>
                  </a:lnTo>
                  <a:cubicBezTo>
                    <a:pt x="729561" y="0"/>
                    <a:pt x="756077" y="10983"/>
                    <a:pt x="775627" y="30533"/>
                  </a:cubicBezTo>
                  <a:cubicBezTo>
                    <a:pt x="795177" y="50083"/>
                    <a:pt x="806160" y="76599"/>
                    <a:pt x="806160" y="104246"/>
                  </a:cubicBezTo>
                  <a:lnTo>
                    <a:pt x="806160" y="295961"/>
                  </a:lnTo>
                  <a:cubicBezTo>
                    <a:pt x="806160" y="353534"/>
                    <a:pt x="759487" y="400207"/>
                    <a:pt x="701913" y="400207"/>
                  </a:cubicBezTo>
                  <a:lnTo>
                    <a:pt x="104246" y="400207"/>
                  </a:lnTo>
                  <a:cubicBezTo>
                    <a:pt x="76599" y="400207"/>
                    <a:pt x="50083" y="389224"/>
                    <a:pt x="30533" y="369674"/>
                  </a:cubicBezTo>
                  <a:cubicBezTo>
                    <a:pt x="10983" y="350124"/>
                    <a:pt x="0" y="323609"/>
                    <a:pt x="0" y="295961"/>
                  </a:cubicBezTo>
                  <a:lnTo>
                    <a:pt x="0" y="104246"/>
                  </a:lnTo>
                  <a:cubicBezTo>
                    <a:pt x="0" y="76599"/>
                    <a:pt x="10983" y="50083"/>
                    <a:pt x="30533" y="30533"/>
                  </a:cubicBezTo>
                  <a:cubicBezTo>
                    <a:pt x="50083" y="10983"/>
                    <a:pt x="76599" y="0"/>
                    <a:pt x="104246" y="0"/>
                  </a:cubicBezTo>
                  <a:close/>
                </a:path>
              </a:pathLst>
            </a:custGeom>
            <a:solidFill>
              <a:srgbClr val="D8D2FA"/>
            </a:solidFill>
          </p:spPr>
          <p:txBody>
            <a:bodyPr/>
            <a:lstStyle/>
            <a:p>
              <a:endParaRPr lang="en-US"/>
            </a:p>
          </p:txBody>
        </p:sp>
        <p:sp>
          <p:nvSpPr>
            <p:cNvPr id="27" name="TextBox 27"/>
            <p:cNvSpPr txBox="1"/>
            <p:nvPr/>
          </p:nvSpPr>
          <p:spPr>
            <a:xfrm>
              <a:off x="0" y="28575"/>
              <a:ext cx="806160" cy="371632"/>
            </a:xfrm>
            <a:prstGeom prst="rect">
              <a:avLst/>
            </a:prstGeom>
          </p:spPr>
          <p:txBody>
            <a:bodyPr lIns="71438" tIns="71438" rIns="71438" bIns="71438" rtlCol="0" anchor="ctr"/>
            <a:lstStyle/>
            <a:p>
              <a:pPr algn="ctr">
                <a:lnSpc>
                  <a:spcPts val="2598"/>
                </a:lnSpc>
              </a:pPr>
              <a:endParaRPr/>
            </a:p>
          </p:txBody>
        </p:sp>
      </p:grpSp>
      <p:sp>
        <p:nvSpPr>
          <p:cNvPr id="28" name="TextBox 28"/>
          <p:cNvSpPr txBox="1"/>
          <p:nvPr/>
        </p:nvSpPr>
        <p:spPr>
          <a:xfrm>
            <a:off x="3156126" y="7825696"/>
            <a:ext cx="2451885" cy="537214"/>
          </a:xfrm>
          <a:prstGeom prst="rect">
            <a:avLst/>
          </a:prstGeom>
        </p:spPr>
        <p:txBody>
          <a:bodyPr lIns="0" tIns="0" rIns="0" bIns="0" rtlCol="0" anchor="t">
            <a:spAutoFit/>
          </a:bodyPr>
          <a:lstStyle/>
          <a:p>
            <a:pPr algn="ctr">
              <a:lnSpc>
                <a:spcPts val="2105"/>
              </a:lnSpc>
            </a:pPr>
            <a:r>
              <a:rPr lang="en-US" sz="2005" spc="84">
                <a:solidFill>
                  <a:srgbClr val="537B66"/>
                </a:solidFill>
                <a:latin typeface="Glacial Indifference Bold"/>
              </a:rPr>
              <a:t>Beds &amp; Bathrooms, </a:t>
            </a:r>
          </a:p>
          <a:p>
            <a:pPr algn="ctr">
              <a:lnSpc>
                <a:spcPts val="2105"/>
              </a:lnSpc>
              <a:spcBef>
                <a:spcPct val="0"/>
              </a:spcBef>
            </a:pPr>
            <a:r>
              <a:rPr lang="en-US" sz="2005" spc="84">
                <a:solidFill>
                  <a:srgbClr val="537B66"/>
                </a:solidFill>
                <a:latin typeface="Glacial Indifference Bold"/>
              </a:rPr>
              <a:t>Minimum Nights</a:t>
            </a:r>
          </a:p>
        </p:txBody>
      </p:sp>
      <p:sp>
        <p:nvSpPr>
          <p:cNvPr id="29" name="Freeform 29"/>
          <p:cNvSpPr/>
          <p:nvPr/>
        </p:nvSpPr>
        <p:spPr>
          <a:xfrm rot="-7790319">
            <a:off x="2484896" y="5333924"/>
            <a:ext cx="1285359" cy="584279"/>
          </a:xfrm>
          <a:custGeom>
            <a:avLst/>
            <a:gdLst/>
            <a:ahLst/>
            <a:cxnLst/>
            <a:rect l="l" t="t" r="r" b="b"/>
            <a:pathLst>
              <a:path w="1285359" h="584279">
                <a:moveTo>
                  <a:pt x="0" y="0"/>
                </a:moveTo>
                <a:lnTo>
                  <a:pt x="1285359" y="0"/>
                </a:lnTo>
                <a:lnTo>
                  <a:pt x="1285359" y="584279"/>
                </a:lnTo>
                <a:lnTo>
                  <a:pt x="0" y="584279"/>
                </a:lnTo>
                <a:lnTo>
                  <a:pt x="0" y="0"/>
                </a:lnTo>
                <a:close/>
              </a:path>
            </a:pathLst>
          </a:custGeom>
          <a:blipFill>
            <a:blip r:embed="rId5">
              <a:extLst>
                <a:ext uri="{96DAC541-7B7A-43D3-8B79-37D633B846F1}">
                  <asvg:svgBlip xmlns:asvg="http://schemas.microsoft.com/office/drawing/2016/SVG/main" r:embed="rId6"/>
                </a:ext>
              </a:extLst>
            </a:blip>
            <a:stretch>
              <a:fillRect l="-443501"/>
            </a:stretch>
          </a:blipFill>
        </p:spPr>
        <p:txBody>
          <a:bodyPr/>
          <a:lstStyle/>
          <a:p>
            <a:endParaRPr lang="en-US"/>
          </a:p>
        </p:txBody>
      </p:sp>
      <p:sp>
        <p:nvSpPr>
          <p:cNvPr id="30" name="Freeform 30"/>
          <p:cNvSpPr/>
          <p:nvPr/>
        </p:nvSpPr>
        <p:spPr>
          <a:xfrm rot="-7790319">
            <a:off x="3715017" y="3311483"/>
            <a:ext cx="1248692" cy="569073"/>
          </a:xfrm>
          <a:custGeom>
            <a:avLst/>
            <a:gdLst/>
            <a:ahLst/>
            <a:cxnLst/>
            <a:rect l="l" t="t" r="r" b="b"/>
            <a:pathLst>
              <a:path w="1248692" h="569073">
                <a:moveTo>
                  <a:pt x="0" y="0"/>
                </a:moveTo>
                <a:lnTo>
                  <a:pt x="1248693" y="0"/>
                </a:lnTo>
                <a:lnTo>
                  <a:pt x="1248693" y="569073"/>
                </a:lnTo>
                <a:lnTo>
                  <a:pt x="0" y="569073"/>
                </a:lnTo>
                <a:lnTo>
                  <a:pt x="0" y="0"/>
                </a:lnTo>
                <a:close/>
              </a:path>
            </a:pathLst>
          </a:custGeom>
          <a:blipFill>
            <a:blip r:embed="rId5">
              <a:extLst>
                <a:ext uri="{96DAC541-7B7A-43D3-8B79-37D633B846F1}">
                  <asvg:svgBlip xmlns:asvg="http://schemas.microsoft.com/office/drawing/2016/SVG/main" r:embed="rId6"/>
                </a:ext>
              </a:extLst>
            </a:blip>
            <a:stretch>
              <a:fillRect l="-444900"/>
            </a:stretch>
          </a:blipFill>
        </p:spPr>
        <p:txBody>
          <a:bodyPr/>
          <a:lstStyle/>
          <a:p>
            <a:endParaRPr lang="en-US"/>
          </a:p>
        </p:txBody>
      </p:sp>
      <p:sp>
        <p:nvSpPr>
          <p:cNvPr id="31" name="TextBox 31"/>
          <p:cNvSpPr txBox="1"/>
          <p:nvPr/>
        </p:nvSpPr>
        <p:spPr>
          <a:xfrm>
            <a:off x="1865596" y="2550184"/>
            <a:ext cx="2581061" cy="448265"/>
          </a:xfrm>
          <a:prstGeom prst="rect">
            <a:avLst/>
          </a:prstGeom>
        </p:spPr>
        <p:txBody>
          <a:bodyPr lIns="0" tIns="0" rIns="0" bIns="0" rtlCol="0" anchor="t">
            <a:spAutoFit/>
          </a:bodyPr>
          <a:lstStyle/>
          <a:p>
            <a:pPr>
              <a:lnSpc>
                <a:spcPts val="1741"/>
              </a:lnSpc>
            </a:pPr>
            <a:r>
              <a:rPr lang="en-US" sz="1527">
                <a:solidFill>
                  <a:srgbClr val="537B66"/>
                </a:solidFill>
                <a:latin typeface="Glacial Indifference Bold"/>
              </a:rPr>
              <a:t>Calculated in Months for how long they are operating</a:t>
            </a:r>
          </a:p>
        </p:txBody>
      </p:sp>
      <p:sp>
        <p:nvSpPr>
          <p:cNvPr id="32" name="TextBox 32"/>
          <p:cNvSpPr txBox="1"/>
          <p:nvPr/>
        </p:nvSpPr>
        <p:spPr>
          <a:xfrm>
            <a:off x="901722" y="4181458"/>
            <a:ext cx="2581061" cy="965298"/>
          </a:xfrm>
          <a:prstGeom prst="rect">
            <a:avLst/>
          </a:prstGeom>
        </p:spPr>
        <p:txBody>
          <a:bodyPr lIns="0" tIns="0" rIns="0" bIns="0" rtlCol="0" anchor="t">
            <a:spAutoFit/>
          </a:bodyPr>
          <a:lstStyle/>
          <a:p>
            <a:pPr>
              <a:lnSpc>
                <a:spcPts val="1524"/>
              </a:lnSpc>
            </a:pPr>
            <a:r>
              <a:rPr lang="en-US" sz="1336">
                <a:solidFill>
                  <a:srgbClr val="537B66"/>
                </a:solidFill>
                <a:latin typeface="Glacial Indifference Bold"/>
              </a:rPr>
              <a:t>within an hour -&gt; 1 Hour</a:t>
            </a:r>
          </a:p>
          <a:p>
            <a:pPr>
              <a:lnSpc>
                <a:spcPts val="1524"/>
              </a:lnSpc>
            </a:pPr>
            <a:r>
              <a:rPr lang="en-US" sz="1336">
                <a:solidFill>
                  <a:srgbClr val="537B66"/>
                </a:solidFill>
                <a:latin typeface="Glacial Indifference Bold"/>
              </a:rPr>
              <a:t>within few hours -&gt; Few Hours</a:t>
            </a:r>
          </a:p>
          <a:p>
            <a:pPr>
              <a:lnSpc>
                <a:spcPts val="1524"/>
              </a:lnSpc>
            </a:pPr>
            <a:r>
              <a:rPr lang="en-US" sz="1336">
                <a:solidFill>
                  <a:srgbClr val="537B66"/>
                </a:solidFill>
                <a:latin typeface="Glacial Indifference Bold"/>
              </a:rPr>
              <a:t>within a day -&gt; 1 Day</a:t>
            </a:r>
          </a:p>
          <a:p>
            <a:pPr>
              <a:lnSpc>
                <a:spcPts val="1524"/>
              </a:lnSpc>
            </a:pPr>
            <a:r>
              <a:rPr lang="en-US" sz="1336">
                <a:solidFill>
                  <a:srgbClr val="537B66"/>
                </a:solidFill>
                <a:latin typeface="Glacial Indifference Bold"/>
              </a:rPr>
              <a:t>a few days or more -&gt; Few Days</a:t>
            </a:r>
          </a:p>
          <a:p>
            <a:pPr>
              <a:lnSpc>
                <a:spcPts val="1524"/>
              </a:lnSpc>
            </a:pPr>
            <a:endParaRPr lang="en-US" sz="1336">
              <a:solidFill>
                <a:srgbClr val="537B66"/>
              </a:solidFill>
              <a:latin typeface="Glacial Indifference Bold"/>
            </a:endParaRPr>
          </a:p>
        </p:txBody>
      </p:sp>
      <p:sp>
        <p:nvSpPr>
          <p:cNvPr id="33" name="Freeform 33"/>
          <p:cNvSpPr/>
          <p:nvPr/>
        </p:nvSpPr>
        <p:spPr>
          <a:xfrm rot="-2591211">
            <a:off x="14035559" y="5275735"/>
            <a:ext cx="1285359" cy="584279"/>
          </a:xfrm>
          <a:custGeom>
            <a:avLst/>
            <a:gdLst/>
            <a:ahLst/>
            <a:cxnLst/>
            <a:rect l="l" t="t" r="r" b="b"/>
            <a:pathLst>
              <a:path w="1285359" h="584279">
                <a:moveTo>
                  <a:pt x="0" y="0"/>
                </a:moveTo>
                <a:lnTo>
                  <a:pt x="1285359" y="0"/>
                </a:lnTo>
                <a:lnTo>
                  <a:pt x="1285359" y="584279"/>
                </a:lnTo>
                <a:lnTo>
                  <a:pt x="0" y="584279"/>
                </a:lnTo>
                <a:lnTo>
                  <a:pt x="0" y="0"/>
                </a:lnTo>
                <a:close/>
              </a:path>
            </a:pathLst>
          </a:custGeom>
          <a:blipFill>
            <a:blip r:embed="rId5">
              <a:extLst>
                <a:ext uri="{96DAC541-7B7A-43D3-8B79-37D633B846F1}">
                  <asvg:svgBlip xmlns:asvg="http://schemas.microsoft.com/office/drawing/2016/SVG/main" r:embed="rId6"/>
                </a:ext>
              </a:extLst>
            </a:blip>
            <a:stretch>
              <a:fillRect l="-443501"/>
            </a:stretch>
          </a:blipFill>
        </p:spPr>
        <p:txBody>
          <a:bodyPr/>
          <a:lstStyle/>
          <a:p>
            <a:endParaRPr lang="en-US"/>
          </a:p>
        </p:txBody>
      </p:sp>
      <p:sp>
        <p:nvSpPr>
          <p:cNvPr id="34" name="Freeform 34"/>
          <p:cNvSpPr/>
          <p:nvPr/>
        </p:nvSpPr>
        <p:spPr>
          <a:xfrm rot="-2700000">
            <a:off x="12742687" y="3421336"/>
            <a:ext cx="1248692" cy="569073"/>
          </a:xfrm>
          <a:custGeom>
            <a:avLst/>
            <a:gdLst/>
            <a:ahLst/>
            <a:cxnLst/>
            <a:rect l="l" t="t" r="r" b="b"/>
            <a:pathLst>
              <a:path w="1248692" h="569073">
                <a:moveTo>
                  <a:pt x="0" y="0"/>
                </a:moveTo>
                <a:lnTo>
                  <a:pt x="1248692" y="0"/>
                </a:lnTo>
                <a:lnTo>
                  <a:pt x="1248692" y="569072"/>
                </a:lnTo>
                <a:lnTo>
                  <a:pt x="0" y="569072"/>
                </a:lnTo>
                <a:lnTo>
                  <a:pt x="0" y="0"/>
                </a:lnTo>
                <a:close/>
              </a:path>
            </a:pathLst>
          </a:custGeom>
          <a:blipFill>
            <a:blip r:embed="rId5">
              <a:extLst>
                <a:ext uri="{96DAC541-7B7A-43D3-8B79-37D633B846F1}">
                  <asvg:svgBlip xmlns:asvg="http://schemas.microsoft.com/office/drawing/2016/SVG/main" r:embed="rId6"/>
                </a:ext>
              </a:extLst>
            </a:blip>
            <a:stretch>
              <a:fillRect l="-444900"/>
            </a:stretch>
          </a:blipFill>
        </p:spPr>
        <p:txBody>
          <a:bodyPr/>
          <a:lstStyle/>
          <a:p>
            <a:endParaRPr lang="en-US"/>
          </a:p>
        </p:txBody>
      </p:sp>
      <p:sp>
        <p:nvSpPr>
          <p:cNvPr id="35" name="TextBox 35"/>
          <p:cNvSpPr txBox="1"/>
          <p:nvPr/>
        </p:nvSpPr>
        <p:spPr>
          <a:xfrm>
            <a:off x="13387708" y="2476672"/>
            <a:ext cx="2581061" cy="457660"/>
          </a:xfrm>
          <a:prstGeom prst="rect">
            <a:avLst/>
          </a:prstGeom>
        </p:spPr>
        <p:txBody>
          <a:bodyPr lIns="0" tIns="0" rIns="0" bIns="0" rtlCol="0" anchor="t">
            <a:spAutoFit/>
          </a:bodyPr>
          <a:lstStyle/>
          <a:p>
            <a:pPr>
              <a:lnSpc>
                <a:spcPts val="1850"/>
              </a:lnSpc>
            </a:pPr>
            <a:r>
              <a:rPr lang="en-US" sz="1623">
                <a:solidFill>
                  <a:srgbClr val="537B66"/>
                </a:solidFill>
                <a:latin typeface="Glacial Indifference Bold"/>
              </a:rPr>
              <a:t>Dropped Rows containing Null Values</a:t>
            </a:r>
          </a:p>
        </p:txBody>
      </p:sp>
      <p:sp>
        <p:nvSpPr>
          <p:cNvPr id="36" name="TextBox 36"/>
          <p:cNvSpPr txBox="1"/>
          <p:nvPr/>
        </p:nvSpPr>
        <p:spPr>
          <a:xfrm>
            <a:off x="14828726" y="4160624"/>
            <a:ext cx="2581061" cy="1011507"/>
          </a:xfrm>
          <a:prstGeom prst="rect">
            <a:avLst/>
          </a:prstGeom>
        </p:spPr>
        <p:txBody>
          <a:bodyPr lIns="0" tIns="0" rIns="0" bIns="0" rtlCol="0" anchor="t">
            <a:spAutoFit/>
          </a:bodyPr>
          <a:lstStyle/>
          <a:p>
            <a:pPr>
              <a:lnSpc>
                <a:spcPts val="1633"/>
              </a:lnSpc>
            </a:pPr>
            <a:r>
              <a:rPr lang="en-US" sz="1432">
                <a:solidFill>
                  <a:srgbClr val="537B66"/>
                </a:solidFill>
                <a:latin typeface="Glacial Indifference Bold"/>
              </a:rPr>
              <a:t>Replaced ‘0’ to United States.</a:t>
            </a:r>
          </a:p>
          <a:p>
            <a:pPr>
              <a:lnSpc>
                <a:spcPts val="1633"/>
              </a:lnSpc>
            </a:pPr>
            <a:r>
              <a:rPr lang="en-US" sz="1432">
                <a:solidFill>
                  <a:srgbClr val="537B66"/>
                </a:solidFill>
                <a:latin typeface="Glacial Indifference Bold"/>
              </a:rPr>
              <a:t>Fill ‘Null’ values serially by checking the related information</a:t>
            </a:r>
          </a:p>
          <a:p>
            <a:pPr>
              <a:lnSpc>
                <a:spcPts val="1633"/>
              </a:lnSpc>
            </a:pPr>
            <a:endParaRPr lang="en-US" sz="1432">
              <a:solidFill>
                <a:srgbClr val="537B66"/>
              </a:solidFill>
              <a:latin typeface="Glacial Indifference Bold"/>
            </a:endParaRPr>
          </a:p>
        </p:txBody>
      </p:sp>
      <p:sp>
        <p:nvSpPr>
          <p:cNvPr id="37" name="Freeform 37"/>
          <p:cNvSpPr/>
          <p:nvPr/>
        </p:nvSpPr>
        <p:spPr>
          <a:xfrm rot="-7790319">
            <a:off x="2038509" y="7516985"/>
            <a:ext cx="1285359" cy="584279"/>
          </a:xfrm>
          <a:custGeom>
            <a:avLst/>
            <a:gdLst/>
            <a:ahLst/>
            <a:cxnLst/>
            <a:rect l="l" t="t" r="r" b="b"/>
            <a:pathLst>
              <a:path w="1285359" h="584279">
                <a:moveTo>
                  <a:pt x="0" y="0"/>
                </a:moveTo>
                <a:lnTo>
                  <a:pt x="1285359" y="0"/>
                </a:lnTo>
                <a:lnTo>
                  <a:pt x="1285359" y="584279"/>
                </a:lnTo>
                <a:lnTo>
                  <a:pt x="0" y="584279"/>
                </a:lnTo>
                <a:lnTo>
                  <a:pt x="0" y="0"/>
                </a:lnTo>
                <a:close/>
              </a:path>
            </a:pathLst>
          </a:custGeom>
          <a:blipFill>
            <a:blip r:embed="rId5">
              <a:extLst>
                <a:ext uri="{96DAC541-7B7A-43D3-8B79-37D633B846F1}">
                  <asvg:svgBlip xmlns:asvg="http://schemas.microsoft.com/office/drawing/2016/SVG/main" r:embed="rId6"/>
                </a:ext>
              </a:extLst>
            </a:blip>
            <a:stretch>
              <a:fillRect l="-443501"/>
            </a:stretch>
          </a:blipFill>
        </p:spPr>
        <p:txBody>
          <a:bodyPr/>
          <a:lstStyle/>
          <a:p>
            <a:endParaRPr lang="en-US"/>
          </a:p>
        </p:txBody>
      </p:sp>
      <p:sp>
        <p:nvSpPr>
          <p:cNvPr id="38" name="TextBox 38"/>
          <p:cNvSpPr txBox="1"/>
          <p:nvPr/>
        </p:nvSpPr>
        <p:spPr>
          <a:xfrm>
            <a:off x="847953" y="7056671"/>
            <a:ext cx="2035284" cy="229954"/>
          </a:xfrm>
          <a:prstGeom prst="rect">
            <a:avLst/>
          </a:prstGeom>
        </p:spPr>
        <p:txBody>
          <a:bodyPr lIns="0" tIns="0" rIns="0" bIns="0" rtlCol="0" anchor="t">
            <a:spAutoFit/>
          </a:bodyPr>
          <a:lstStyle/>
          <a:p>
            <a:pPr>
              <a:lnSpc>
                <a:spcPts val="1741"/>
              </a:lnSpc>
            </a:pPr>
            <a:r>
              <a:rPr lang="en-US" sz="1527">
                <a:solidFill>
                  <a:srgbClr val="537B66"/>
                </a:solidFill>
                <a:latin typeface="Glacial Indifference Bold"/>
              </a:rPr>
              <a:t>Filled ‘Null’ with ‘1’ </a:t>
            </a:r>
          </a:p>
        </p:txBody>
      </p:sp>
      <p:sp>
        <p:nvSpPr>
          <p:cNvPr id="39" name="TextBox 39"/>
          <p:cNvSpPr txBox="1"/>
          <p:nvPr/>
        </p:nvSpPr>
        <p:spPr>
          <a:xfrm>
            <a:off x="15174677" y="6486580"/>
            <a:ext cx="2581061" cy="685067"/>
          </a:xfrm>
          <a:prstGeom prst="rect">
            <a:avLst/>
          </a:prstGeom>
        </p:spPr>
        <p:txBody>
          <a:bodyPr lIns="0" tIns="0" rIns="0" bIns="0" rtlCol="0" anchor="t">
            <a:spAutoFit/>
          </a:bodyPr>
          <a:lstStyle/>
          <a:p>
            <a:pPr>
              <a:lnSpc>
                <a:spcPts val="1850"/>
              </a:lnSpc>
            </a:pPr>
            <a:r>
              <a:rPr lang="en-US" sz="1623">
                <a:solidFill>
                  <a:srgbClr val="537B66"/>
                </a:solidFill>
                <a:latin typeface="Glacial Indifference Bold"/>
              </a:rPr>
              <a:t>Assigned Null values to ‘Guesthouse’ and ‘Apartment’</a:t>
            </a:r>
          </a:p>
        </p:txBody>
      </p:sp>
      <p:sp>
        <p:nvSpPr>
          <p:cNvPr id="40" name="Freeform 40"/>
          <p:cNvSpPr/>
          <p:nvPr/>
        </p:nvSpPr>
        <p:spPr>
          <a:xfrm rot="-2832155">
            <a:off x="9027300" y="5031008"/>
            <a:ext cx="1248692" cy="569073"/>
          </a:xfrm>
          <a:custGeom>
            <a:avLst/>
            <a:gdLst/>
            <a:ahLst/>
            <a:cxnLst/>
            <a:rect l="l" t="t" r="r" b="b"/>
            <a:pathLst>
              <a:path w="1248692" h="569073">
                <a:moveTo>
                  <a:pt x="0" y="0"/>
                </a:moveTo>
                <a:lnTo>
                  <a:pt x="1248692" y="0"/>
                </a:lnTo>
                <a:lnTo>
                  <a:pt x="1248692" y="569072"/>
                </a:lnTo>
                <a:lnTo>
                  <a:pt x="0" y="569072"/>
                </a:lnTo>
                <a:lnTo>
                  <a:pt x="0" y="0"/>
                </a:lnTo>
                <a:close/>
              </a:path>
            </a:pathLst>
          </a:custGeom>
          <a:blipFill>
            <a:blip r:embed="rId5">
              <a:extLst>
                <a:ext uri="{96DAC541-7B7A-43D3-8B79-37D633B846F1}">
                  <asvg:svgBlip xmlns:asvg="http://schemas.microsoft.com/office/drawing/2016/SVG/main" r:embed="rId6"/>
                </a:ext>
              </a:extLst>
            </a:blip>
            <a:stretch>
              <a:fillRect l="-444900"/>
            </a:stretch>
          </a:blipFill>
        </p:spPr>
        <p:txBody>
          <a:bodyPr/>
          <a:lstStyle/>
          <a:p>
            <a:endParaRPr lang="en-US"/>
          </a:p>
        </p:txBody>
      </p:sp>
      <p:sp>
        <p:nvSpPr>
          <p:cNvPr id="41" name="Freeform 41"/>
          <p:cNvSpPr/>
          <p:nvPr/>
        </p:nvSpPr>
        <p:spPr>
          <a:xfrm rot="-7162041">
            <a:off x="7584353" y="5048133"/>
            <a:ext cx="1248692" cy="569073"/>
          </a:xfrm>
          <a:custGeom>
            <a:avLst/>
            <a:gdLst/>
            <a:ahLst/>
            <a:cxnLst/>
            <a:rect l="l" t="t" r="r" b="b"/>
            <a:pathLst>
              <a:path w="1248692" h="569073">
                <a:moveTo>
                  <a:pt x="0" y="0"/>
                </a:moveTo>
                <a:lnTo>
                  <a:pt x="1248693" y="0"/>
                </a:lnTo>
                <a:lnTo>
                  <a:pt x="1248693" y="569073"/>
                </a:lnTo>
                <a:lnTo>
                  <a:pt x="0" y="569073"/>
                </a:lnTo>
                <a:lnTo>
                  <a:pt x="0" y="0"/>
                </a:lnTo>
                <a:close/>
              </a:path>
            </a:pathLst>
          </a:custGeom>
          <a:blipFill>
            <a:blip r:embed="rId5">
              <a:extLst>
                <a:ext uri="{96DAC541-7B7A-43D3-8B79-37D633B846F1}">
                  <asvg:svgBlip xmlns:asvg="http://schemas.microsoft.com/office/drawing/2016/SVG/main" r:embed="rId6"/>
                </a:ext>
              </a:extLst>
            </a:blip>
            <a:stretch>
              <a:fillRect l="-444900"/>
            </a:stretch>
          </a:blipFill>
        </p:spPr>
        <p:txBody>
          <a:bodyPr/>
          <a:lstStyle/>
          <a:p>
            <a:endParaRPr lang="en-US"/>
          </a:p>
        </p:txBody>
      </p:sp>
      <p:sp>
        <p:nvSpPr>
          <p:cNvPr id="42" name="Freeform 42"/>
          <p:cNvSpPr/>
          <p:nvPr/>
        </p:nvSpPr>
        <p:spPr>
          <a:xfrm rot="-7790319">
            <a:off x="6421992" y="6299893"/>
            <a:ext cx="1285359" cy="584279"/>
          </a:xfrm>
          <a:custGeom>
            <a:avLst/>
            <a:gdLst/>
            <a:ahLst/>
            <a:cxnLst/>
            <a:rect l="l" t="t" r="r" b="b"/>
            <a:pathLst>
              <a:path w="1285359" h="584279">
                <a:moveTo>
                  <a:pt x="0" y="0"/>
                </a:moveTo>
                <a:lnTo>
                  <a:pt x="1285359" y="0"/>
                </a:lnTo>
                <a:lnTo>
                  <a:pt x="1285359" y="584279"/>
                </a:lnTo>
                <a:lnTo>
                  <a:pt x="0" y="584279"/>
                </a:lnTo>
                <a:lnTo>
                  <a:pt x="0" y="0"/>
                </a:lnTo>
                <a:close/>
              </a:path>
            </a:pathLst>
          </a:custGeom>
          <a:blipFill>
            <a:blip r:embed="rId5">
              <a:extLst>
                <a:ext uri="{96DAC541-7B7A-43D3-8B79-37D633B846F1}">
                  <asvg:svgBlip xmlns:asvg="http://schemas.microsoft.com/office/drawing/2016/SVG/main" r:embed="rId6"/>
                </a:ext>
              </a:extLst>
            </a:blip>
            <a:stretch>
              <a:fillRect l="-443501"/>
            </a:stretch>
          </a:blipFill>
        </p:spPr>
        <p:txBody>
          <a:bodyPr/>
          <a:lstStyle/>
          <a:p>
            <a:endParaRPr lang="en-US"/>
          </a:p>
        </p:txBody>
      </p:sp>
      <p:sp>
        <p:nvSpPr>
          <p:cNvPr id="43" name="Freeform 43"/>
          <p:cNvSpPr/>
          <p:nvPr/>
        </p:nvSpPr>
        <p:spPr>
          <a:xfrm rot="-10511353">
            <a:off x="6077444" y="8427341"/>
            <a:ext cx="1285359" cy="584279"/>
          </a:xfrm>
          <a:custGeom>
            <a:avLst/>
            <a:gdLst/>
            <a:ahLst/>
            <a:cxnLst/>
            <a:rect l="l" t="t" r="r" b="b"/>
            <a:pathLst>
              <a:path w="1285359" h="584279">
                <a:moveTo>
                  <a:pt x="0" y="0"/>
                </a:moveTo>
                <a:lnTo>
                  <a:pt x="1285359" y="0"/>
                </a:lnTo>
                <a:lnTo>
                  <a:pt x="1285359" y="584279"/>
                </a:lnTo>
                <a:lnTo>
                  <a:pt x="0" y="584279"/>
                </a:lnTo>
                <a:lnTo>
                  <a:pt x="0" y="0"/>
                </a:lnTo>
                <a:close/>
              </a:path>
            </a:pathLst>
          </a:custGeom>
          <a:blipFill>
            <a:blip r:embed="rId5">
              <a:extLst>
                <a:ext uri="{96DAC541-7B7A-43D3-8B79-37D633B846F1}">
                  <asvg:svgBlip xmlns:asvg="http://schemas.microsoft.com/office/drawing/2016/SVG/main" r:embed="rId6"/>
                </a:ext>
              </a:extLst>
            </a:blip>
            <a:stretch>
              <a:fillRect l="-443501"/>
            </a:stretch>
          </a:blipFill>
        </p:spPr>
        <p:txBody>
          <a:bodyPr/>
          <a:lstStyle/>
          <a:p>
            <a:endParaRPr lang="en-US"/>
          </a:p>
        </p:txBody>
      </p:sp>
      <p:sp>
        <p:nvSpPr>
          <p:cNvPr id="44" name="Freeform 44"/>
          <p:cNvSpPr/>
          <p:nvPr/>
        </p:nvSpPr>
        <p:spPr>
          <a:xfrm rot="304285">
            <a:off x="10326768" y="8394739"/>
            <a:ext cx="1285359" cy="584279"/>
          </a:xfrm>
          <a:custGeom>
            <a:avLst/>
            <a:gdLst/>
            <a:ahLst/>
            <a:cxnLst/>
            <a:rect l="l" t="t" r="r" b="b"/>
            <a:pathLst>
              <a:path w="1285359" h="584279">
                <a:moveTo>
                  <a:pt x="0" y="0"/>
                </a:moveTo>
                <a:lnTo>
                  <a:pt x="1285359" y="0"/>
                </a:lnTo>
                <a:lnTo>
                  <a:pt x="1285359" y="584279"/>
                </a:lnTo>
                <a:lnTo>
                  <a:pt x="0" y="584279"/>
                </a:lnTo>
                <a:lnTo>
                  <a:pt x="0" y="0"/>
                </a:lnTo>
                <a:close/>
              </a:path>
            </a:pathLst>
          </a:custGeom>
          <a:blipFill>
            <a:blip r:embed="rId5">
              <a:extLst>
                <a:ext uri="{96DAC541-7B7A-43D3-8B79-37D633B846F1}">
                  <asvg:svgBlip xmlns:asvg="http://schemas.microsoft.com/office/drawing/2016/SVG/main" r:embed="rId6"/>
                </a:ext>
              </a:extLst>
            </a:blip>
            <a:stretch>
              <a:fillRect l="-443501"/>
            </a:stretch>
          </a:blipFill>
        </p:spPr>
        <p:txBody>
          <a:bodyPr/>
          <a:lstStyle/>
          <a:p>
            <a:endParaRPr lang="en-US"/>
          </a:p>
        </p:txBody>
      </p:sp>
      <p:sp>
        <p:nvSpPr>
          <p:cNvPr id="45" name="Freeform 45"/>
          <p:cNvSpPr/>
          <p:nvPr/>
        </p:nvSpPr>
        <p:spPr>
          <a:xfrm rot="-2591211">
            <a:off x="10145834" y="6327685"/>
            <a:ext cx="1285359" cy="584279"/>
          </a:xfrm>
          <a:custGeom>
            <a:avLst/>
            <a:gdLst/>
            <a:ahLst/>
            <a:cxnLst/>
            <a:rect l="l" t="t" r="r" b="b"/>
            <a:pathLst>
              <a:path w="1285359" h="584279">
                <a:moveTo>
                  <a:pt x="0" y="0"/>
                </a:moveTo>
                <a:lnTo>
                  <a:pt x="1285359" y="0"/>
                </a:lnTo>
                <a:lnTo>
                  <a:pt x="1285359" y="584279"/>
                </a:lnTo>
                <a:lnTo>
                  <a:pt x="0" y="584279"/>
                </a:lnTo>
                <a:lnTo>
                  <a:pt x="0" y="0"/>
                </a:lnTo>
                <a:close/>
              </a:path>
            </a:pathLst>
          </a:custGeom>
          <a:blipFill>
            <a:blip r:embed="rId5">
              <a:extLst>
                <a:ext uri="{96DAC541-7B7A-43D3-8B79-37D633B846F1}">
                  <asvg:svgBlip xmlns:asvg="http://schemas.microsoft.com/office/drawing/2016/SVG/main" r:embed="rId6"/>
                </a:ext>
              </a:extLst>
            </a:blip>
            <a:stretch>
              <a:fillRect l="-443501"/>
            </a:stretch>
          </a:blipFill>
        </p:spPr>
        <p:txBody>
          <a:bodyPr/>
          <a:lstStyle/>
          <a:p>
            <a:endParaRPr lang="en-US"/>
          </a:p>
        </p:txBody>
      </p:sp>
      <p:sp>
        <p:nvSpPr>
          <p:cNvPr id="46" name="TextBox 46"/>
          <p:cNvSpPr txBox="1"/>
          <p:nvPr/>
        </p:nvSpPr>
        <p:spPr>
          <a:xfrm>
            <a:off x="3992031" y="837101"/>
            <a:ext cx="10303938" cy="819150"/>
          </a:xfrm>
          <a:prstGeom prst="rect">
            <a:avLst/>
          </a:prstGeom>
        </p:spPr>
        <p:txBody>
          <a:bodyPr lIns="0" tIns="0" rIns="0" bIns="0" rtlCol="0" anchor="t">
            <a:spAutoFit/>
          </a:bodyPr>
          <a:lstStyle/>
          <a:p>
            <a:pPr marL="0" lvl="1" indent="0" algn="ctr">
              <a:lnSpc>
                <a:spcPts val="6000"/>
              </a:lnSpc>
              <a:spcBef>
                <a:spcPct val="0"/>
              </a:spcBef>
            </a:pPr>
            <a:r>
              <a:rPr lang="en-US" sz="6000">
                <a:solidFill>
                  <a:srgbClr val="537B66"/>
                </a:solidFill>
                <a:latin typeface="Glacial Indifference Bold"/>
              </a:rPr>
              <a:t>Overview of the Changes</a:t>
            </a:r>
          </a:p>
        </p:txBody>
      </p:sp>
      <p:sp>
        <p:nvSpPr>
          <p:cNvPr id="47" name="TextBox 47"/>
          <p:cNvSpPr txBox="1"/>
          <p:nvPr/>
        </p:nvSpPr>
        <p:spPr>
          <a:xfrm>
            <a:off x="17105354" y="9684347"/>
            <a:ext cx="964287" cy="323215"/>
          </a:xfrm>
          <a:prstGeom prst="rect">
            <a:avLst/>
          </a:prstGeom>
        </p:spPr>
        <p:txBody>
          <a:bodyPr lIns="0" tIns="0" rIns="0" bIns="0" rtlCol="0" anchor="t">
            <a:spAutoFit/>
          </a:bodyPr>
          <a:lstStyle/>
          <a:p>
            <a:pPr algn="ctr">
              <a:lnSpc>
                <a:spcPts val="2659"/>
              </a:lnSpc>
              <a:spcBef>
                <a:spcPct val="0"/>
              </a:spcBef>
            </a:pPr>
            <a:r>
              <a:rPr lang="en-US" sz="1899" spc="60">
                <a:solidFill>
                  <a:srgbClr val="537B66"/>
                </a:solidFill>
                <a:latin typeface="Glacial Indifference Bold"/>
              </a:rPr>
              <a:t>Page 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3205669" y="2407692"/>
            <a:ext cx="11876661" cy="7230511"/>
          </a:xfrm>
          <a:custGeom>
            <a:avLst/>
            <a:gdLst/>
            <a:ahLst/>
            <a:cxnLst/>
            <a:rect l="l" t="t" r="r" b="b"/>
            <a:pathLst>
              <a:path w="11876661" h="7230511">
                <a:moveTo>
                  <a:pt x="0" y="0"/>
                </a:moveTo>
                <a:lnTo>
                  <a:pt x="11876662" y="0"/>
                </a:lnTo>
                <a:lnTo>
                  <a:pt x="11876662" y="7230511"/>
                </a:lnTo>
                <a:lnTo>
                  <a:pt x="0" y="723051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992031" y="870756"/>
            <a:ext cx="10303938" cy="751841"/>
          </a:xfrm>
          <a:prstGeom prst="rect">
            <a:avLst/>
          </a:prstGeom>
        </p:spPr>
        <p:txBody>
          <a:bodyPr lIns="0" tIns="0" rIns="0" bIns="0" rtlCol="0" anchor="t">
            <a:spAutoFit/>
          </a:bodyPr>
          <a:lstStyle/>
          <a:p>
            <a:pPr marL="0" lvl="1" indent="0" algn="ctr">
              <a:lnSpc>
                <a:spcPts val="5600"/>
              </a:lnSpc>
              <a:spcBef>
                <a:spcPct val="0"/>
              </a:spcBef>
            </a:pPr>
            <a:r>
              <a:rPr lang="en-US" sz="5600">
                <a:solidFill>
                  <a:srgbClr val="537B66"/>
                </a:solidFill>
                <a:latin typeface="Glacial Indifference Bold"/>
              </a:rPr>
              <a:t>Average Price of the Properties</a:t>
            </a:r>
          </a:p>
        </p:txBody>
      </p:sp>
      <p:sp>
        <p:nvSpPr>
          <p:cNvPr id="5" name="TextBox 5"/>
          <p:cNvSpPr txBox="1"/>
          <p:nvPr/>
        </p:nvSpPr>
        <p:spPr>
          <a:xfrm>
            <a:off x="17107497" y="9684347"/>
            <a:ext cx="960001" cy="323215"/>
          </a:xfrm>
          <a:prstGeom prst="rect">
            <a:avLst/>
          </a:prstGeom>
        </p:spPr>
        <p:txBody>
          <a:bodyPr lIns="0" tIns="0" rIns="0" bIns="0" rtlCol="0" anchor="t">
            <a:spAutoFit/>
          </a:bodyPr>
          <a:lstStyle/>
          <a:p>
            <a:pPr algn="ctr">
              <a:lnSpc>
                <a:spcPts val="2659"/>
              </a:lnSpc>
              <a:spcBef>
                <a:spcPct val="0"/>
              </a:spcBef>
            </a:pPr>
            <a:r>
              <a:rPr lang="en-US" sz="1899" spc="60">
                <a:solidFill>
                  <a:srgbClr val="537B66"/>
                </a:solidFill>
                <a:latin typeface="Glacial Indifference Bold"/>
              </a:rPr>
              <a:t>Page 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2922082" y="2561549"/>
            <a:ext cx="12443836" cy="7160898"/>
          </a:xfrm>
          <a:custGeom>
            <a:avLst/>
            <a:gdLst/>
            <a:ahLst/>
            <a:cxnLst/>
            <a:rect l="l" t="t" r="r" b="b"/>
            <a:pathLst>
              <a:path w="12443836" h="7160898">
                <a:moveTo>
                  <a:pt x="0" y="0"/>
                </a:moveTo>
                <a:lnTo>
                  <a:pt x="12443836" y="0"/>
                </a:lnTo>
                <a:lnTo>
                  <a:pt x="12443836" y="7160898"/>
                </a:lnTo>
                <a:lnTo>
                  <a:pt x="0" y="7160898"/>
                </a:lnTo>
                <a:lnTo>
                  <a:pt x="0" y="0"/>
                </a:lnTo>
                <a:close/>
              </a:path>
            </a:pathLst>
          </a:custGeom>
          <a:blipFill>
            <a:blip r:embed="rId3"/>
            <a:stretch>
              <a:fillRect t="-840" b="-840"/>
            </a:stretch>
          </a:blipFill>
        </p:spPr>
        <p:txBody>
          <a:bodyPr/>
          <a:lstStyle/>
          <a:p>
            <a:endParaRPr lang="en-US"/>
          </a:p>
        </p:txBody>
      </p:sp>
      <p:sp>
        <p:nvSpPr>
          <p:cNvPr id="4" name="TextBox 4"/>
          <p:cNvSpPr txBox="1"/>
          <p:nvPr/>
        </p:nvSpPr>
        <p:spPr>
          <a:xfrm>
            <a:off x="3368854" y="504826"/>
            <a:ext cx="11978230" cy="1152524"/>
          </a:xfrm>
          <a:prstGeom prst="rect">
            <a:avLst/>
          </a:prstGeom>
        </p:spPr>
        <p:txBody>
          <a:bodyPr lIns="0" tIns="0" rIns="0" bIns="0" rtlCol="0" anchor="t">
            <a:spAutoFit/>
          </a:bodyPr>
          <a:lstStyle/>
          <a:p>
            <a:pPr marL="0" lvl="1" indent="0" algn="ctr">
              <a:lnSpc>
                <a:spcPts val="4499"/>
              </a:lnSpc>
              <a:spcBef>
                <a:spcPct val="0"/>
              </a:spcBef>
            </a:pPr>
            <a:r>
              <a:rPr lang="en-US" sz="4499">
                <a:solidFill>
                  <a:srgbClr val="537B66"/>
                </a:solidFill>
                <a:latin typeface="Glacial Indifference Bold"/>
              </a:rPr>
              <a:t>Bed, Property and Room Type Analysis: Average Pricing Insights</a:t>
            </a:r>
          </a:p>
        </p:txBody>
      </p:sp>
      <p:sp>
        <p:nvSpPr>
          <p:cNvPr id="5" name="TextBox 5"/>
          <p:cNvSpPr txBox="1"/>
          <p:nvPr/>
        </p:nvSpPr>
        <p:spPr>
          <a:xfrm>
            <a:off x="17106664" y="9684347"/>
            <a:ext cx="961668" cy="323215"/>
          </a:xfrm>
          <a:prstGeom prst="rect">
            <a:avLst/>
          </a:prstGeom>
        </p:spPr>
        <p:txBody>
          <a:bodyPr lIns="0" tIns="0" rIns="0" bIns="0" rtlCol="0" anchor="t">
            <a:spAutoFit/>
          </a:bodyPr>
          <a:lstStyle/>
          <a:p>
            <a:pPr algn="ctr">
              <a:lnSpc>
                <a:spcPts val="2659"/>
              </a:lnSpc>
              <a:spcBef>
                <a:spcPct val="0"/>
              </a:spcBef>
            </a:pPr>
            <a:r>
              <a:rPr lang="en-US" sz="1899" spc="60">
                <a:solidFill>
                  <a:srgbClr val="537B66"/>
                </a:solidFill>
                <a:latin typeface="Glacial Indifference Bold"/>
              </a:rPr>
              <a:t>Page 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333" r="-83333"/>
            </a:stretch>
          </a:blipFill>
        </p:spPr>
        <p:txBody>
          <a:bodyPr/>
          <a:lstStyle/>
          <a:p>
            <a:endParaRPr lang="en-US"/>
          </a:p>
        </p:txBody>
      </p:sp>
      <p:sp>
        <p:nvSpPr>
          <p:cNvPr id="3" name="Freeform 3"/>
          <p:cNvSpPr/>
          <p:nvPr/>
        </p:nvSpPr>
        <p:spPr>
          <a:xfrm>
            <a:off x="535846" y="3205107"/>
            <a:ext cx="8142912" cy="3894263"/>
          </a:xfrm>
          <a:custGeom>
            <a:avLst/>
            <a:gdLst/>
            <a:ahLst/>
            <a:cxnLst/>
            <a:rect l="l" t="t" r="r" b="b"/>
            <a:pathLst>
              <a:path w="8142912" h="3894263">
                <a:moveTo>
                  <a:pt x="0" y="0"/>
                </a:moveTo>
                <a:lnTo>
                  <a:pt x="8142912" y="0"/>
                </a:lnTo>
                <a:lnTo>
                  <a:pt x="8142912" y="3894263"/>
                </a:lnTo>
                <a:lnTo>
                  <a:pt x="0" y="3894263"/>
                </a:lnTo>
                <a:lnTo>
                  <a:pt x="0" y="0"/>
                </a:lnTo>
                <a:close/>
              </a:path>
            </a:pathLst>
          </a:custGeom>
          <a:blipFill>
            <a:blip r:embed="rId3"/>
            <a:stretch>
              <a:fillRect l="-818" r="-818"/>
            </a:stretch>
          </a:blipFill>
        </p:spPr>
        <p:txBody>
          <a:bodyPr/>
          <a:lstStyle/>
          <a:p>
            <a:endParaRPr lang="en-US"/>
          </a:p>
        </p:txBody>
      </p:sp>
      <p:sp>
        <p:nvSpPr>
          <p:cNvPr id="4" name="TextBox 4"/>
          <p:cNvSpPr txBox="1"/>
          <p:nvPr/>
        </p:nvSpPr>
        <p:spPr>
          <a:xfrm>
            <a:off x="3368854" y="785813"/>
            <a:ext cx="11978230" cy="590549"/>
          </a:xfrm>
          <a:prstGeom prst="rect">
            <a:avLst/>
          </a:prstGeom>
        </p:spPr>
        <p:txBody>
          <a:bodyPr lIns="0" tIns="0" rIns="0" bIns="0" rtlCol="0" anchor="t">
            <a:spAutoFit/>
          </a:bodyPr>
          <a:lstStyle/>
          <a:p>
            <a:pPr marL="0" lvl="1" indent="0" algn="ctr">
              <a:lnSpc>
                <a:spcPts val="4499"/>
              </a:lnSpc>
              <a:spcBef>
                <a:spcPct val="0"/>
              </a:spcBef>
            </a:pPr>
            <a:r>
              <a:rPr lang="en-US" sz="4499">
                <a:solidFill>
                  <a:srgbClr val="537B66"/>
                </a:solidFill>
                <a:latin typeface="Glacial Indifference Bold"/>
              </a:rPr>
              <a:t>Impact of Amenities and Room Configuration</a:t>
            </a:r>
          </a:p>
        </p:txBody>
      </p:sp>
      <p:sp>
        <p:nvSpPr>
          <p:cNvPr id="5" name="Freeform 5"/>
          <p:cNvSpPr/>
          <p:nvPr/>
        </p:nvSpPr>
        <p:spPr>
          <a:xfrm>
            <a:off x="9146392" y="3205107"/>
            <a:ext cx="8683378" cy="3894263"/>
          </a:xfrm>
          <a:custGeom>
            <a:avLst/>
            <a:gdLst/>
            <a:ahLst/>
            <a:cxnLst/>
            <a:rect l="l" t="t" r="r" b="b"/>
            <a:pathLst>
              <a:path w="8683378" h="3894263">
                <a:moveTo>
                  <a:pt x="0" y="0"/>
                </a:moveTo>
                <a:lnTo>
                  <a:pt x="8683378" y="0"/>
                </a:lnTo>
                <a:lnTo>
                  <a:pt x="8683378" y="3894263"/>
                </a:lnTo>
                <a:lnTo>
                  <a:pt x="0" y="3894263"/>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7105354" y="9684347"/>
            <a:ext cx="964287" cy="323215"/>
          </a:xfrm>
          <a:prstGeom prst="rect">
            <a:avLst/>
          </a:prstGeom>
        </p:spPr>
        <p:txBody>
          <a:bodyPr lIns="0" tIns="0" rIns="0" bIns="0" rtlCol="0" anchor="t">
            <a:spAutoFit/>
          </a:bodyPr>
          <a:lstStyle/>
          <a:p>
            <a:pPr algn="ctr">
              <a:lnSpc>
                <a:spcPts val="2659"/>
              </a:lnSpc>
              <a:spcBef>
                <a:spcPct val="0"/>
              </a:spcBef>
            </a:pPr>
            <a:r>
              <a:rPr lang="en-US" sz="1899" spc="60">
                <a:solidFill>
                  <a:srgbClr val="537B66"/>
                </a:solidFill>
                <a:latin typeface="Glacial Indifference Bold"/>
              </a:rPr>
              <a:t>Page 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633</Words>
  <Application>Microsoft Office PowerPoint</Application>
  <PresentationFormat>Custom</PresentationFormat>
  <Paragraphs>154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EFCO Brookshire</vt:lpstr>
      <vt:lpstr>Arial</vt:lpstr>
      <vt:lpstr>Tropika</vt:lpstr>
      <vt:lpstr>Glacial Indifference Bold</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Listings_Ramisa Hassan</dc:title>
  <cp:lastModifiedBy>Hassan, Ramisa</cp:lastModifiedBy>
  <cp:revision>2</cp:revision>
  <dcterms:created xsi:type="dcterms:W3CDTF">2006-08-16T00:00:00Z</dcterms:created>
  <dcterms:modified xsi:type="dcterms:W3CDTF">2023-10-27T17:54:16Z</dcterms:modified>
  <dc:identifier>DAFx716S2OI</dc:identifier>
</cp:coreProperties>
</file>